
<file path=[Content_Types].xml><?xml version="1.0" encoding="utf-8"?>
<Types xmlns="http://schemas.openxmlformats.org/package/2006/content-types">
  <Override PartName="/ppt/slides/slide41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50.xml" ContentType="application/vnd.openxmlformats-officedocument.presentationml.slide+xml"/>
  <Override PartName="/ppt/slides/slide18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60.xml" ContentType="application/vnd.openxmlformats-officedocument.presentationml.slide+xml"/>
  <Override PartName="/ppt/slides/slide28.xml" ContentType="application/vnd.openxmlformats-officedocument.presentationml.slide+xml"/>
  <Override PartName="/ppt/slides/slide37.xml" ContentType="application/vnd.openxmlformats-officedocument.presentationml.slide+xml"/>
  <Override PartName="/ppt/slides/slide70.xml" ContentType="application/vnd.openxmlformats-officedocument.presentationml.slide+xml"/>
  <Override PartName="/ppt/slides/slide9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64.xml" ContentType="application/vnd.openxmlformats-officedocument.presentationml.notesSlide+xml"/>
  <Default Extension="vml" ContentType="application/vnd.openxmlformats-officedocument.vmlDrawing"/>
  <Override PartName="/ppt/slides/slide66.xml" ContentType="application/vnd.openxmlformats-officedocument.presentationml.slide+xml"/>
  <Override PartName="/ppt/theme/theme1.xml" ContentType="application/vnd.openxmlformats-officedocument.theme+xml"/>
  <Override PartName="/ppt/notesSlides/notesSlide74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75.xml" ContentType="application/vnd.openxmlformats-officedocument.presentationml.slide+xml"/>
  <Override PartName="/ppt/slides/slide85.xml" ContentType="application/vnd.openxmlformats-officedocument.presentationml.slide+xml"/>
  <Override PartName="/ppt/embeddings/oleObject1.bin" ContentType="application/vnd.openxmlformats-officedocument.oleObject"/>
  <Override PartName="/ppt/slides/slide95.xml" ContentType="application/vnd.openxmlformats-officedocument.presentationml.slide+xml"/>
  <Default Extension="jpeg" ContentType="image/jpeg"/>
  <Override PartName="/ppt/notesSlides/notesSlide11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notesSlides/notesSlide40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42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slides/slide19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61.xml" ContentType="application/vnd.openxmlformats-officedocument.presentationml.slide+xml"/>
  <Override PartName="/ppt/slides/slide29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8.xml" ContentType="application/vnd.openxmlformats-officedocument.presentationml.slide+xml"/>
  <Override PartName="/ppt/slides/slide71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80.xml" ContentType="application/vnd.openxmlformats-officedocument.presentationml.slide+xml"/>
  <Override PartName="/ppt/slides/slide48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slides/slide90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7.xml" ContentType="application/vnd.openxmlformats-officedocument.presentationml.slide+xml"/>
  <Override PartName="/ppt/theme/theme2.xml" ContentType="application/vnd.openxmlformats-officedocument.theme+xml"/>
  <Override PartName="/ppt/notesSlides/notesSlide75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76.xml" ContentType="application/vnd.openxmlformats-officedocument.presentationml.slide+xml"/>
  <Default Extension="emf" ContentType="image/x-emf"/>
  <Override PartName="/ppt/slides/slide86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2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4.xml" ContentType="application/vnd.openxmlformats-officedocument.presentationml.slide+xml"/>
  <Default Extension="bin" ContentType="application/vnd.openxmlformats-officedocument.presentationml.printerSettings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slides/slide5.xml" ContentType="application/vnd.openxmlformats-officedocument.presentationml.slide+xml"/>
  <Default Extension="xml" ContentType="application/xml"/>
  <Override PartName="/ppt/slideLayouts/slideLayout6.xml" ContentType="application/vnd.openxmlformats-officedocument.presentationml.slideLayout+xml"/>
  <Override PartName="/ppt/tableStyles.xml" ContentType="application/vnd.openxmlformats-officedocument.presentationml.tableStyles+xml"/>
  <Override PartName="/ppt/slides/slide43.xml" ContentType="application/vnd.openxmlformats-officedocument.presentationml.slide+xml"/>
  <Override PartName="/ppt/notesSlides/notesSlide41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60.xml" ContentType="application/vnd.openxmlformats-officedocument.presentationml.notesSlide+xml"/>
  <Override PartName="/ppt/notesSlides/notesSlide28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37.xml" ContentType="application/vnd.openxmlformats-officedocument.presentationml.notesSlide+xml"/>
  <Override PartName="/ppt/notesSlides/notesSlide70.xml" ContentType="application/vnd.openxmlformats-officedocument.presentationml.notesSlide+xml"/>
  <Override PartName="/docProps/app.xml" ContentType="application/vnd.openxmlformats-officedocument.extended-properties+xml"/>
  <Override PartName="/ppt/slides/slide39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81.xml" ContentType="application/vnd.openxmlformats-officedocument.presentationml.slide+xml"/>
  <Override PartName="/ppt/slides/slide49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slides/slide91.xml" ContentType="application/vnd.openxmlformats-officedocument.presentationml.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ppt/slides/slide68.xml" ContentType="application/vnd.openxmlformats-officedocument.presentationml.slide+xml"/>
  <Override PartName="/ppt/notesSlides/notesSlide76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77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3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42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19.xml" ContentType="application/vnd.openxmlformats-officedocument.presentationml.notes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61.xml" ContentType="application/vnd.openxmlformats-officedocument.presentationml.notesSlide+xml"/>
  <Override PartName="/ppt/notesSlides/notesSlide29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92.xml" ContentType="application/vnd.openxmlformats-officedocument.presentationml.slide+xml"/>
  <Override PartName="/ppt/slides/slide59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77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78.xml" ContentType="application/vnd.openxmlformats-officedocument.presentationml.slide+xml"/>
  <Override PartName="/ppt/slides/slide10.xml" ContentType="application/vnd.openxmlformats-officedocument.presentationml.slide+xml"/>
  <Override PartName="/ppt/slides/slide88.xml" ContentType="application/vnd.openxmlformats-officedocument.presentationml.slide+xml"/>
  <Override PartName="/ppt/slides/slide20.xml" ContentType="application/vnd.openxmlformats-officedocument.presentationml.slide+xml"/>
  <Override PartName="/ppt/slides/slide97.xml" ContentType="application/vnd.openxmlformats-officedocument.presentationml.slide+xml"/>
  <Override PartName="/ppt/slides/slide1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4.xml" ContentType="application/vnd.openxmlformats-officedocument.presentationml.notesSlide+xml"/>
  <Override PartName="/ppt/viewProps.xml" ContentType="application/vnd.openxmlformats-officedocument.presentationml.viewProps+xml"/>
  <Default Extension="rels" ContentType="application/vnd.openxmlformats-package.relationships+xml"/>
  <Override PartName="/ppt/slides/slide26.xml" ContentType="application/vnd.openxmlformats-officedocument.presentationml.slide+xml"/>
  <Override PartName="/ppt/notesSlides/notesSlide34.xml" ContentType="application/vnd.openxmlformats-officedocument.presentationml.notesSlide+xml"/>
  <Default Extension="wmf" ContentType="image/x-wmf"/>
  <Override PartName="/ppt/slides/slide7.xml" ContentType="application/vnd.openxmlformats-officedocument.presentationml.slide+xml"/>
  <Override PartName="/ppt/slides/slide35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notesSlides/notesSlide39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49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68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89.xml" ContentType="application/vnd.openxmlformats-officedocument.presentationml.slide+xml"/>
  <Override PartName="/ppt/slides/slide21.xml" ContentType="application/vnd.openxmlformats-officedocument.presentationml.slide+xml"/>
  <Override PartName="/ppt/slides/slide98.xml" ContentType="application/vnd.openxmlformats-officedocument.presentationml.slide+xml"/>
  <Override PartName="/ppt/slides/slide30.xml" ContentType="application/vnd.openxmlformats-officedocument.presentationml.slide+xml"/>
  <Override PartName="/ppt/slides/slide2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40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slides/slide8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73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74.xml" ContentType="application/vnd.openxmlformats-officedocument.presentationml.slide+xml"/>
  <Override PartName="/ppt/slides/slide84.xml" ContentType="application/vnd.openxmlformats-officedocument.presentationml.slide+xml"/>
  <Override PartName="/ppt/slides/slide94.xml" ContentType="application/vnd.openxmlformats-officedocument.presentationml.slide+xml"/>
  <Override PartName="/ppt/notesSlides/notesSlide69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slides/slide31.xml" ContentType="application/vnd.openxmlformats-officedocument.presentationml.slide+xml"/>
  <Override PartName="/ppt/slides/slide3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>
  <p:sldMasterIdLst>
    <p:sldMasterId id="2147483648" r:id="rId1"/>
  </p:sldMasterIdLst>
  <p:notesMasterIdLst>
    <p:notesMasterId r:id="rId101"/>
  </p:notesMasterIdLst>
  <p:sldIdLst>
    <p:sldId id="256" r:id="rId2"/>
    <p:sldId id="380" r:id="rId3"/>
    <p:sldId id="258" r:id="rId4"/>
    <p:sldId id="381" r:id="rId5"/>
    <p:sldId id="262" r:id="rId6"/>
    <p:sldId id="263" r:id="rId7"/>
    <p:sldId id="383" r:id="rId8"/>
    <p:sldId id="264" r:id="rId9"/>
    <p:sldId id="389" r:id="rId10"/>
    <p:sldId id="385" r:id="rId11"/>
    <p:sldId id="374" r:id="rId12"/>
    <p:sldId id="266" r:id="rId13"/>
    <p:sldId id="270" r:id="rId14"/>
    <p:sldId id="360" r:id="rId15"/>
    <p:sldId id="361" r:id="rId16"/>
    <p:sldId id="273" r:id="rId17"/>
    <p:sldId id="362" r:id="rId18"/>
    <p:sldId id="276" r:id="rId19"/>
    <p:sldId id="277" r:id="rId20"/>
    <p:sldId id="278" r:id="rId21"/>
    <p:sldId id="378" r:id="rId22"/>
    <p:sldId id="379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387" r:id="rId31"/>
    <p:sldId id="363" r:id="rId32"/>
    <p:sldId id="289" r:id="rId33"/>
    <p:sldId id="290" r:id="rId34"/>
    <p:sldId id="397" r:id="rId35"/>
    <p:sldId id="393" r:id="rId36"/>
    <p:sldId id="371" r:id="rId37"/>
    <p:sldId id="372" r:id="rId38"/>
    <p:sldId id="373" r:id="rId39"/>
    <p:sldId id="394" r:id="rId40"/>
    <p:sldId id="395" r:id="rId41"/>
    <p:sldId id="396" r:id="rId42"/>
    <p:sldId id="398" r:id="rId43"/>
    <p:sldId id="399" r:id="rId44"/>
    <p:sldId id="400" r:id="rId45"/>
    <p:sldId id="401" r:id="rId46"/>
    <p:sldId id="402" r:id="rId47"/>
    <p:sldId id="403" r:id="rId48"/>
    <p:sldId id="404" r:id="rId49"/>
    <p:sldId id="405" r:id="rId50"/>
    <p:sldId id="406" r:id="rId51"/>
    <p:sldId id="407" r:id="rId52"/>
    <p:sldId id="408" r:id="rId53"/>
    <p:sldId id="409" r:id="rId54"/>
    <p:sldId id="410" r:id="rId55"/>
    <p:sldId id="411" r:id="rId56"/>
    <p:sldId id="412" r:id="rId57"/>
    <p:sldId id="413" r:id="rId58"/>
    <p:sldId id="414" r:id="rId59"/>
    <p:sldId id="415" r:id="rId60"/>
    <p:sldId id="416" r:id="rId61"/>
    <p:sldId id="428" r:id="rId62"/>
    <p:sldId id="417" r:id="rId63"/>
    <p:sldId id="418" r:id="rId64"/>
    <p:sldId id="419" r:id="rId65"/>
    <p:sldId id="420" r:id="rId66"/>
    <p:sldId id="421" r:id="rId67"/>
    <p:sldId id="422" r:id="rId68"/>
    <p:sldId id="423" r:id="rId69"/>
    <p:sldId id="424" r:id="rId70"/>
    <p:sldId id="425" r:id="rId71"/>
    <p:sldId id="426" r:id="rId72"/>
    <p:sldId id="427" r:id="rId73"/>
    <p:sldId id="330" r:id="rId74"/>
    <p:sldId id="333" r:id="rId75"/>
    <p:sldId id="334" r:id="rId76"/>
    <p:sldId id="335" r:id="rId77"/>
    <p:sldId id="336" r:id="rId78"/>
    <p:sldId id="337" r:id="rId79"/>
    <p:sldId id="338" r:id="rId80"/>
    <p:sldId id="339" r:id="rId81"/>
    <p:sldId id="340" r:id="rId82"/>
    <p:sldId id="341" r:id="rId83"/>
    <p:sldId id="342" r:id="rId84"/>
    <p:sldId id="343" r:id="rId85"/>
    <p:sldId id="344" r:id="rId86"/>
    <p:sldId id="345" r:id="rId87"/>
    <p:sldId id="346" r:id="rId88"/>
    <p:sldId id="347" r:id="rId89"/>
    <p:sldId id="348" r:id="rId90"/>
    <p:sldId id="349" r:id="rId91"/>
    <p:sldId id="350" r:id="rId92"/>
    <p:sldId id="351" r:id="rId93"/>
    <p:sldId id="352" r:id="rId94"/>
    <p:sldId id="353" r:id="rId95"/>
    <p:sldId id="354" r:id="rId96"/>
    <p:sldId id="355" r:id="rId97"/>
    <p:sldId id="356" r:id="rId98"/>
    <p:sldId id="357" r:id="rId99"/>
    <p:sldId id="358" r:id="rId100"/>
  </p:sldIdLst>
  <p:sldSz cx="10080625" cy="7559675"/>
  <p:notesSz cx="7772400" cy="10058400"/>
  <p:defaultTextStyle>
    <a:defPPr>
      <a:defRPr lang="en-GB"/>
    </a:defPPr>
    <a:lvl1pPr algn="l" defTabSz="449263" rtl="0" fontAlgn="base" hangingPunct="0">
      <a:lnSpc>
        <a:spcPct val="102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Calibri" charset="0"/>
        <a:ea typeface="+mn-ea"/>
        <a:cs typeface="+mn-cs"/>
      </a:defRPr>
    </a:lvl1pPr>
    <a:lvl2pPr marL="742950" indent="-285750" algn="l" defTabSz="449263" rtl="0" fontAlgn="base" hangingPunct="0">
      <a:lnSpc>
        <a:spcPct val="102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Calibri" charset="0"/>
        <a:ea typeface="+mn-ea"/>
        <a:cs typeface="+mn-cs"/>
      </a:defRPr>
    </a:lvl2pPr>
    <a:lvl3pPr marL="1143000" indent="-228600" algn="l" defTabSz="449263" rtl="0" fontAlgn="base" hangingPunct="0">
      <a:lnSpc>
        <a:spcPct val="102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Calibri" charset="0"/>
        <a:ea typeface="+mn-ea"/>
        <a:cs typeface="+mn-cs"/>
      </a:defRPr>
    </a:lvl3pPr>
    <a:lvl4pPr marL="1600200" indent="-228600" algn="l" defTabSz="449263" rtl="0" fontAlgn="base" hangingPunct="0">
      <a:lnSpc>
        <a:spcPct val="102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Calibri" charset="0"/>
        <a:ea typeface="+mn-ea"/>
        <a:cs typeface="+mn-cs"/>
      </a:defRPr>
    </a:lvl4pPr>
    <a:lvl5pPr marL="2057400" indent="-228600" algn="l" defTabSz="449263" rtl="0" fontAlgn="base" hangingPunct="0">
      <a:lnSpc>
        <a:spcPct val="102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Calibri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463" autoAdjust="0"/>
    <p:restoredTop sz="83109" autoAdjust="0"/>
  </p:normalViewPr>
  <p:slideViewPr>
    <p:cSldViewPr>
      <p:cViewPr varScale="1">
        <p:scale>
          <a:sx n="85" d="100"/>
          <a:sy n="85" d="100"/>
        </p:scale>
        <p:origin x="-1320" y="-10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notesMaster" Target="notesMasters/notesMaster1.xml"/><Relationship Id="rId102" Type="http://schemas.openxmlformats.org/officeDocument/2006/relationships/printerSettings" Target="printerSettings/printerSettings1.bin"/><Relationship Id="rId103" Type="http://schemas.openxmlformats.org/officeDocument/2006/relationships/presProps" Target="presProps.xml"/><Relationship Id="rId104" Type="http://schemas.openxmlformats.org/officeDocument/2006/relationships/viewProps" Target="viewProps.xml"/><Relationship Id="rId105" Type="http://schemas.openxmlformats.org/officeDocument/2006/relationships/theme" Target="theme/theme1.xml"/><Relationship Id="rId10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Bitstream Vera Sans" charset="0"/>
                <a:cs typeface="Bitstream Vera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Bitstream Vera Sans" charset="0"/>
                <a:cs typeface="Bitstream Vera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Bitstream Vera Sans" charset="0"/>
                <a:cs typeface="Bitstream Vera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1pPr>
          </a:lstStyle>
          <a:p>
            <a:pPr>
              <a:defRPr/>
            </a:pPr>
            <a:fld id="{99A49625-83B8-46BC-B172-43CB0B60A7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7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7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7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7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7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7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0F7D7F3-6472-44E2-A5C9-D1EC6D004017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085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85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5BA5131-5686-4107-A7CD-9A2E93F4489A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095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95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EE0710E-2A76-410B-8E99-A087BEB21B98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136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36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EF16FFF-A39D-4415-AE3A-151D6F5FA56A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1146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46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92C498E-49E5-4EE4-9FEA-5A7594D98F7A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1116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16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8852C6F-02B9-466D-957F-FFFD6740E331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157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57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338198EF-1FA5-43D7-B916-05AA38921F1C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9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105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05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D1C2351-BD48-448A-85AB-99352BDC1831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177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77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BD8D377-A17B-4D34-840E-5F98C58AD2E5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218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18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r>
              <a:rPr lang="en-US" smtClean="0">
                <a:latin typeface="Times New Roman" charset="0"/>
              </a:rPr>
              <a:t>If we begin by talking about Outcomes-based assessment and curriculum review, it might be best to keep the language consistent by referring to class outcomes rather than objectives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74EA5CD-8E51-4A2C-B856-95C61FF0B1D1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228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28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r>
              <a:rPr lang="en-US" smtClean="0">
                <a:latin typeface="Times New Roman" charset="0"/>
              </a:rPr>
              <a:t>I changed Performance Indicators to “Indicators” as per CEAB Questionnaire and our Glossary of Terms. Should it read “Attribute Indicators” or  do you think it’s implicit?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71DA413-9AA0-4791-9B0D-17F3AB7246DF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1249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49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r>
              <a:rPr lang="en-US" smtClean="0">
                <a:latin typeface="Times New Roman" charset="0"/>
              </a:rPr>
              <a:t>As per CEAB Questionnaire and our glossary of terms, changed “performance indicators” to “Indicators”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35382D8-3881-4084-8311-E1378D7EF0D6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1259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59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43C3412-62E4-45C9-9DE4-9AA37B8EFE5F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1269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69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r>
              <a:rPr lang="en-US" smtClean="0">
                <a:latin typeface="Times New Roman" charset="0"/>
              </a:rPr>
              <a:t>As per the CEAB Questionnaire etc, changed “performance indicators” to “Indicators”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EB67568-D762-4E8B-85C2-A674801E9A21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1280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80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558C636-C5E7-4AD5-B333-28FBA860AEB0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1290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90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r>
              <a:rPr lang="en-US" smtClean="0">
                <a:latin typeface="Times New Roman" charset="0"/>
              </a:rPr>
              <a:t>I changed performance indicators to Indicators</a:t>
            </a:r>
          </a:p>
          <a:p>
            <a:r>
              <a:rPr lang="en-US" smtClean="0">
                <a:latin typeface="Times New Roman" charset="0"/>
              </a:rPr>
              <a:t>BTW one of the critical indicators of a student’s ability to engage in Lifelong Learning is their ability to identify gaps in their knowledge and skill sets and create a plan to address them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09979B7-4893-4B9F-9CEE-29603BD221FC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1300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00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3F0E70C-2B61-4D6E-A8ED-B313371168B7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1310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10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88AEEA8-E846-4A76-9876-84EDF809B647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132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2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100EF8F-8A23-4DD4-AD70-FD5E46BC963D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1331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31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E0C4BDC-459E-48CA-8C07-1A9BBB44EB86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134147" name="Text Box 1"/>
          <p:cNvSpPr txBox="1">
            <a:spLocks noChangeArrowheads="1"/>
          </p:cNvSpPr>
          <p:nvPr/>
        </p:nvSpPr>
        <p:spPr bwMode="auto">
          <a:xfrm>
            <a:off x="4402138" y="9553575"/>
            <a:ext cx="3368675" cy="5032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hangingPunct="1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6DC5BF93-37A8-4FC7-9900-D9DB045578C0}" type="slidenum">
              <a:rPr lang="en-US" sz="120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pPr algn="r" hangingPunct="1"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26</a:t>
            </a:fld>
            <a:endParaRPr lang="en-US" sz="120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34148" name="Text Box 2"/>
          <p:cNvSpPr txBox="1">
            <a:spLocks noChangeArrowheads="1"/>
          </p:cNvSpPr>
          <p:nvPr/>
        </p:nvSpPr>
        <p:spPr bwMode="auto">
          <a:xfrm>
            <a:off x="1295400" y="754063"/>
            <a:ext cx="5181600" cy="3771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ea typeface="Bitstream Vera Sans" charset="0"/>
              <a:cs typeface="Bitstream Vera Sans" charset="0"/>
            </a:endParaRPr>
          </a:p>
        </p:txBody>
      </p:sp>
      <p:sp>
        <p:nvSpPr>
          <p:cNvPr id="134149" name="Rectangle 3"/>
          <p:cNvSpPr>
            <a:spLocks noGrp="1" noChangeArrowheads="1"/>
          </p:cNvSpPr>
          <p:nvPr>
            <p:ph type="body"/>
          </p:nvPr>
        </p:nvSpPr>
        <p:spPr>
          <a:xfrm>
            <a:off x="776288" y="4776788"/>
            <a:ext cx="6216650" cy="4525962"/>
          </a:xfrm>
          <a:noFill/>
          <a:ln/>
        </p:spPr>
        <p:txBody>
          <a:bodyPr wrap="none" anchor="ctr"/>
          <a:lstStyle/>
          <a:p>
            <a:r>
              <a:rPr lang="en-US" smtClean="0">
                <a:latin typeface="Times New Roman" charset="0"/>
              </a:rPr>
              <a:t>Objective/Outcomes decisions to be made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E58701D-5396-48D6-93D2-26D103B0E249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1351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51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C1513D8-F7F7-4D83-819B-53E3A7E39133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1361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61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E0FF34A-2DEA-418E-8F3A-45A91465711A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1372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72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A2FD579-5119-4D6C-A5BF-C10AB3FB719C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1382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48E4FAB-CD24-448F-8743-0A56B44DB804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1402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02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F7670A0-D2B6-4B9C-A0B9-BA9D858FE01E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1413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13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D831BDD-350C-4AA5-AE76-4905AE168D60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1423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23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dirty="0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292BF1AD-F512-43DC-A68B-39BBDDF32AEB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42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3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3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5112373B-06C8-4631-8E74-6587A4646158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43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4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43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B19760F9-A601-49D8-9ACB-C7797513D698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44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54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54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2E5E7A8C-DAD9-4ED9-BBAC-03F0F5EC8056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45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64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64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A3FC3735-BDC0-42B0-9F2E-85304FBE09A3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46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7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7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6A8498D6-0FF5-4F1B-AD79-FF68E839145F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48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84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84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45560DE7-9E22-442E-88F3-01628CC1B514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49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9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9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15A16C97-6096-4D43-889C-D06C8A3F18FA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50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50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0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2B59B173-128A-41D6-821C-4C71D8B263B5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51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92515" name="Text Box 1"/>
          <p:cNvSpPr txBox="1">
            <a:spLocks noChangeArrowheads="1"/>
          </p:cNvSpPr>
          <p:nvPr/>
        </p:nvSpPr>
        <p:spPr bwMode="auto">
          <a:xfrm>
            <a:off x="4403725" y="9555163"/>
            <a:ext cx="3363913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hangingPunct="1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56A32B32-1F2A-4E6A-A795-820CF7DBA386}" type="slidenum">
              <a:rPr lang="en-US" sz="120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pPr algn="r" hangingPunct="1"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51</a:t>
            </a:fld>
            <a:endParaRPr lang="en-US" sz="120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92516" name="Text Box 2"/>
          <p:cNvSpPr txBox="1">
            <a:spLocks noChangeArrowheads="1"/>
          </p:cNvSpPr>
          <p:nvPr/>
        </p:nvSpPr>
        <p:spPr bwMode="auto">
          <a:xfrm>
            <a:off x="1295400" y="754063"/>
            <a:ext cx="5181600" cy="37719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ea typeface="Bitstream Vera Sans" charset="0"/>
              <a:cs typeface="Bitstream Vera Sans" charset="0"/>
            </a:endParaRPr>
          </a:p>
        </p:txBody>
      </p:sp>
      <p:sp>
        <p:nvSpPr>
          <p:cNvPr id="192517" name="Rectangle 3"/>
          <p:cNvSpPr>
            <a:spLocks noGrp="1" noChangeArrowheads="1"/>
          </p:cNvSpPr>
          <p:nvPr>
            <p:ph type="body"/>
          </p:nvPr>
        </p:nvSpPr>
        <p:spPr>
          <a:xfrm>
            <a:off x="1035050" y="4776788"/>
            <a:ext cx="5694363" cy="452120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2B59B173-128A-41D6-821C-4C71D8B263B5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55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92515" name="Text Box 1"/>
          <p:cNvSpPr txBox="1">
            <a:spLocks noChangeArrowheads="1"/>
          </p:cNvSpPr>
          <p:nvPr/>
        </p:nvSpPr>
        <p:spPr bwMode="auto">
          <a:xfrm>
            <a:off x="4403725" y="9555163"/>
            <a:ext cx="3363913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hangingPunct="1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56A32B32-1F2A-4E6A-A795-820CF7DBA386}" type="slidenum">
              <a:rPr lang="en-US" sz="120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pPr algn="r" hangingPunct="1"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55</a:t>
            </a:fld>
            <a:endParaRPr lang="en-US" sz="120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92516" name="Text Box 2"/>
          <p:cNvSpPr txBox="1">
            <a:spLocks noChangeArrowheads="1"/>
          </p:cNvSpPr>
          <p:nvPr/>
        </p:nvSpPr>
        <p:spPr bwMode="auto">
          <a:xfrm>
            <a:off x="1295400" y="754063"/>
            <a:ext cx="5181600" cy="37719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ea typeface="Bitstream Vera Sans" charset="0"/>
              <a:cs typeface="Bitstream Vera Sans" charset="0"/>
            </a:endParaRPr>
          </a:p>
        </p:txBody>
      </p:sp>
      <p:sp>
        <p:nvSpPr>
          <p:cNvPr id="192517" name="Rectangle 3"/>
          <p:cNvSpPr>
            <a:spLocks noGrp="1" noChangeArrowheads="1"/>
          </p:cNvSpPr>
          <p:nvPr>
            <p:ph type="body"/>
          </p:nvPr>
        </p:nvSpPr>
        <p:spPr>
          <a:xfrm>
            <a:off x="1035050" y="4776788"/>
            <a:ext cx="5694363" cy="452120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DB6F9E3B-5431-4846-A983-B8B70715A832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56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51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15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73B6E512-FD4D-4ECC-B5E3-BD1FFAAA371E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57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525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25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CE3CAE5E-82DC-4970-948B-CCAFFBDCA93E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58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536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36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ABBE5DF1-868F-44C3-B549-0580C24FC0C8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59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546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46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6E7D6FEE-955C-44B0-93D5-CE64F7D03FFC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60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556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56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AC69B386-3C5A-4C5B-AD17-35C98D1A237C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62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56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66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95C60636-FF23-4892-9191-1F6465A57394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63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576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77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95552756-9B38-4EB7-82BB-84417B363513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64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58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87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190053CA-C3E0-4F53-A454-27607ABF4B7A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65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597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97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8DB237FD-F5A2-44C2-94E9-93AFDE428A55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66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607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07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232EF406-6702-48A2-8A96-E5075D53D57F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67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617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17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D3D33FCB-D63B-4F12-A168-18233E3A37EB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68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638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38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B2CAB49D-1A9E-48FA-BEAA-058CDD1DA081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69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648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48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E5BD2C48-7FF7-463A-8546-3E005D430C5A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71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679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79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8164F43F-6C85-4576-8792-8C8A5D330D69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72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68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8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18C6867-ADD5-451A-812B-42432A1F41DF}" type="slidenum">
              <a:rPr lang="en-US" smtClean="0"/>
              <a:pPr/>
              <a:t>73</a:t>
            </a:fld>
            <a:endParaRPr lang="en-US" smtClean="0"/>
          </a:p>
        </p:txBody>
      </p:sp>
      <p:sp>
        <p:nvSpPr>
          <p:cNvPr id="1699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99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E71DCA9-C852-4F15-8ECB-05521E16ADF2}" type="slidenum">
              <a:rPr lang="en-US" smtClean="0"/>
              <a:pPr/>
              <a:t>74</a:t>
            </a:fld>
            <a:endParaRPr lang="en-US" smtClean="0"/>
          </a:p>
        </p:txBody>
      </p:sp>
      <p:sp>
        <p:nvSpPr>
          <p:cNvPr id="173059" name="Text Box 1"/>
          <p:cNvSpPr txBox="1">
            <a:spLocks noChangeArrowheads="1"/>
          </p:cNvSpPr>
          <p:nvPr/>
        </p:nvSpPr>
        <p:spPr bwMode="auto">
          <a:xfrm>
            <a:off x="4403725" y="9555163"/>
            <a:ext cx="3363913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hangingPunct="1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02D5105B-8291-4E76-B76D-5555CC736274}" type="slidenum">
              <a:rPr lang="en-US" sz="120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pPr algn="r" hangingPunct="1"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74</a:t>
            </a:fld>
            <a:endParaRPr lang="en-US" sz="120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73060" name="Text Box 2"/>
          <p:cNvSpPr txBox="1">
            <a:spLocks noChangeArrowheads="1"/>
          </p:cNvSpPr>
          <p:nvPr/>
        </p:nvSpPr>
        <p:spPr bwMode="auto">
          <a:xfrm>
            <a:off x="1295400" y="754063"/>
            <a:ext cx="5181600" cy="37719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ea typeface="Bitstream Vera Sans" charset="0"/>
              <a:cs typeface="Bitstream Vera Sans" charset="0"/>
            </a:endParaRPr>
          </a:p>
        </p:txBody>
      </p:sp>
      <p:sp>
        <p:nvSpPr>
          <p:cNvPr id="173061" name="Rectangle 3"/>
          <p:cNvSpPr>
            <a:spLocks noGrp="1" noChangeArrowheads="1"/>
          </p:cNvSpPr>
          <p:nvPr>
            <p:ph type="body"/>
          </p:nvPr>
        </p:nvSpPr>
        <p:spPr>
          <a:xfrm>
            <a:off x="1035050" y="4776788"/>
            <a:ext cx="5694363" cy="45212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5FE0DDD-CB53-49DA-BCC4-66DCEA89D183}" type="slidenum">
              <a:rPr lang="en-US" smtClean="0"/>
              <a:pPr/>
              <a:t>75</a:t>
            </a:fld>
            <a:endParaRPr lang="en-US" smtClean="0"/>
          </a:p>
        </p:txBody>
      </p:sp>
      <p:sp>
        <p:nvSpPr>
          <p:cNvPr id="174083" name="Text Box 1"/>
          <p:cNvSpPr txBox="1">
            <a:spLocks noChangeArrowheads="1"/>
          </p:cNvSpPr>
          <p:nvPr/>
        </p:nvSpPr>
        <p:spPr bwMode="auto">
          <a:xfrm>
            <a:off x="4403725" y="9555163"/>
            <a:ext cx="3363913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hangingPunct="1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DA906F0D-4B46-4ED7-B659-022DBB20F840}" type="slidenum">
              <a:rPr lang="en-US" sz="120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pPr algn="r" hangingPunct="1"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75</a:t>
            </a:fld>
            <a:endParaRPr lang="en-US" sz="120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74084" name="Text Box 2"/>
          <p:cNvSpPr txBox="1">
            <a:spLocks noChangeArrowheads="1"/>
          </p:cNvSpPr>
          <p:nvPr/>
        </p:nvSpPr>
        <p:spPr bwMode="auto">
          <a:xfrm>
            <a:off x="1295400" y="754063"/>
            <a:ext cx="5181600" cy="37719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ea typeface="Bitstream Vera Sans" charset="0"/>
              <a:cs typeface="Bitstream Vera Sans" charset="0"/>
            </a:endParaRPr>
          </a:p>
        </p:txBody>
      </p:sp>
      <p:sp>
        <p:nvSpPr>
          <p:cNvPr id="174085" name="Rectangle 3"/>
          <p:cNvSpPr>
            <a:spLocks noGrp="1" noChangeArrowheads="1"/>
          </p:cNvSpPr>
          <p:nvPr>
            <p:ph type="body"/>
          </p:nvPr>
        </p:nvSpPr>
        <p:spPr>
          <a:xfrm>
            <a:off x="1035050" y="4776788"/>
            <a:ext cx="5694363" cy="45212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53D7517-9F5F-4780-8A3F-3C611FA4F235}" type="slidenum">
              <a:rPr lang="en-US" smtClean="0"/>
              <a:pPr/>
              <a:t>76</a:t>
            </a:fld>
            <a:endParaRPr lang="en-US" smtClean="0"/>
          </a:p>
        </p:txBody>
      </p:sp>
      <p:sp>
        <p:nvSpPr>
          <p:cNvPr id="1751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751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6B659AD-5BEF-4FAE-B3DF-42F62B479677}" type="slidenum">
              <a:rPr lang="en-US" smtClean="0"/>
              <a:pPr/>
              <a:t>77</a:t>
            </a:fld>
            <a:endParaRPr lang="en-US" smtClean="0"/>
          </a:p>
        </p:txBody>
      </p:sp>
      <p:sp>
        <p:nvSpPr>
          <p:cNvPr id="176131" name="Text Box 1"/>
          <p:cNvSpPr txBox="1">
            <a:spLocks noChangeArrowheads="1"/>
          </p:cNvSpPr>
          <p:nvPr/>
        </p:nvSpPr>
        <p:spPr bwMode="auto">
          <a:xfrm>
            <a:off x="4403725" y="9555163"/>
            <a:ext cx="3363913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hangingPunct="1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92CF3DCC-D0D3-44F6-8B23-E4B15AC96E42}" type="slidenum">
              <a:rPr lang="en-US" sz="120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pPr algn="r" hangingPunct="1"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77</a:t>
            </a:fld>
            <a:endParaRPr lang="en-US" sz="120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76132" name="Text Box 2"/>
          <p:cNvSpPr txBox="1">
            <a:spLocks noChangeArrowheads="1"/>
          </p:cNvSpPr>
          <p:nvPr/>
        </p:nvSpPr>
        <p:spPr bwMode="auto">
          <a:xfrm>
            <a:off x="1295400" y="754063"/>
            <a:ext cx="5181600" cy="37719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ea typeface="Bitstream Vera Sans" charset="0"/>
              <a:cs typeface="Bitstream Vera Sans" charset="0"/>
            </a:endParaRPr>
          </a:p>
        </p:txBody>
      </p:sp>
      <p:sp>
        <p:nvSpPr>
          <p:cNvPr id="176133" name="Rectangle 3"/>
          <p:cNvSpPr>
            <a:spLocks noGrp="1" noChangeArrowheads="1"/>
          </p:cNvSpPr>
          <p:nvPr>
            <p:ph type="body"/>
          </p:nvPr>
        </p:nvSpPr>
        <p:spPr>
          <a:xfrm>
            <a:off x="1035050" y="4776788"/>
            <a:ext cx="5694363" cy="45212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7C016AE-2B0D-4AD5-8327-5171A01A9850}" type="slidenum">
              <a:rPr lang="en-US" smtClean="0"/>
              <a:pPr/>
              <a:t>78</a:t>
            </a:fld>
            <a:endParaRPr lang="en-US" smtClean="0"/>
          </a:p>
        </p:txBody>
      </p:sp>
      <p:sp>
        <p:nvSpPr>
          <p:cNvPr id="177155" name="Text Box 1"/>
          <p:cNvSpPr txBox="1">
            <a:spLocks noChangeArrowheads="1"/>
          </p:cNvSpPr>
          <p:nvPr/>
        </p:nvSpPr>
        <p:spPr bwMode="auto">
          <a:xfrm>
            <a:off x="4403725" y="9555163"/>
            <a:ext cx="3363913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hangingPunct="1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CEEC4C67-3AE8-4B8E-828B-8E64EBB020EF}" type="slidenum">
              <a:rPr lang="en-US" sz="120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pPr algn="r" hangingPunct="1"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78</a:t>
            </a:fld>
            <a:endParaRPr lang="en-US" sz="120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77156" name="Text Box 2"/>
          <p:cNvSpPr txBox="1">
            <a:spLocks noChangeArrowheads="1"/>
          </p:cNvSpPr>
          <p:nvPr/>
        </p:nvSpPr>
        <p:spPr bwMode="auto">
          <a:xfrm>
            <a:off x="1295400" y="754063"/>
            <a:ext cx="5181600" cy="37719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ea typeface="Bitstream Vera Sans" charset="0"/>
              <a:cs typeface="Bitstream Vera Sans" charset="0"/>
            </a:endParaRPr>
          </a:p>
        </p:txBody>
      </p:sp>
      <p:sp>
        <p:nvSpPr>
          <p:cNvPr id="177157" name="Rectangle 3"/>
          <p:cNvSpPr>
            <a:spLocks noGrp="1" noChangeArrowheads="1"/>
          </p:cNvSpPr>
          <p:nvPr>
            <p:ph type="body"/>
          </p:nvPr>
        </p:nvSpPr>
        <p:spPr>
          <a:xfrm>
            <a:off x="1035050" y="4776788"/>
            <a:ext cx="5694363" cy="45212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B449573-E928-44AC-BE09-D615E3156814}" type="slidenum">
              <a:rPr lang="en-US" smtClean="0"/>
              <a:pPr/>
              <a:t>79</a:t>
            </a:fld>
            <a:endParaRPr lang="en-US" smtClean="0"/>
          </a:p>
        </p:txBody>
      </p:sp>
      <p:sp>
        <p:nvSpPr>
          <p:cNvPr id="1781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781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31B8C19-51E4-4037-A788-A8369320142A}" type="slidenum">
              <a:rPr lang="en-US" smtClean="0"/>
              <a:pPr/>
              <a:t>80</a:t>
            </a:fld>
            <a:endParaRPr lang="en-US" smtClean="0"/>
          </a:p>
        </p:txBody>
      </p:sp>
      <p:sp>
        <p:nvSpPr>
          <p:cNvPr id="179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79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D417CD7-4B04-4FFE-8767-F739464CD921}" type="slidenum">
              <a:rPr lang="en-US" smtClean="0"/>
              <a:pPr/>
              <a:t>81</a:t>
            </a:fld>
            <a:endParaRPr lang="en-US" smtClean="0"/>
          </a:p>
        </p:txBody>
      </p:sp>
      <p:sp>
        <p:nvSpPr>
          <p:cNvPr id="180227" name="Text Box 1"/>
          <p:cNvSpPr txBox="1">
            <a:spLocks noChangeArrowheads="1"/>
          </p:cNvSpPr>
          <p:nvPr/>
        </p:nvSpPr>
        <p:spPr bwMode="auto">
          <a:xfrm>
            <a:off x="4403725" y="9555163"/>
            <a:ext cx="3363913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hangingPunct="1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16D7C671-7CBA-4B28-ADA1-8B75CED7EA71}" type="slidenum">
              <a:rPr lang="en-US" sz="120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pPr algn="r" hangingPunct="1"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81</a:t>
            </a:fld>
            <a:endParaRPr lang="en-US" sz="120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80228" name="Text Box 2"/>
          <p:cNvSpPr txBox="1">
            <a:spLocks noChangeArrowheads="1"/>
          </p:cNvSpPr>
          <p:nvPr/>
        </p:nvSpPr>
        <p:spPr bwMode="auto">
          <a:xfrm>
            <a:off x="1295400" y="754063"/>
            <a:ext cx="5181600" cy="37719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ea typeface="Bitstream Vera Sans" charset="0"/>
              <a:cs typeface="Bitstream Vera Sans" charset="0"/>
            </a:endParaRPr>
          </a:p>
        </p:txBody>
      </p:sp>
      <p:sp>
        <p:nvSpPr>
          <p:cNvPr id="180229" name="Rectangle 3"/>
          <p:cNvSpPr>
            <a:spLocks noGrp="1" noChangeArrowheads="1"/>
          </p:cNvSpPr>
          <p:nvPr>
            <p:ph type="body"/>
          </p:nvPr>
        </p:nvSpPr>
        <p:spPr>
          <a:xfrm>
            <a:off x="1035050" y="4776788"/>
            <a:ext cx="5694363" cy="45212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EB3F8E1-3F06-46E5-B7E5-854F8F05765B}" type="slidenum">
              <a:rPr lang="en-US" smtClean="0"/>
              <a:pPr/>
              <a:t>82</a:t>
            </a:fld>
            <a:endParaRPr lang="en-US" smtClean="0"/>
          </a:p>
        </p:txBody>
      </p:sp>
      <p:sp>
        <p:nvSpPr>
          <p:cNvPr id="181251" name="Text Box 1"/>
          <p:cNvSpPr txBox="1">
            <a:spLocks noChangeArrowheads="1"/>
          </p:cNvSpPr>
          <p:nvPr/>
        </p:nvSpPr>
        <p:spPr bwMode="auto">
          <a:xfrm>
            <a:off x="4403725" y="9555163"/>
            <a:ext cx="3363913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hangingPunct="1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1C4D1F73-9341-44C3-B91C-D18C24C6BFE0}" type="slidenum">
              <a:rPr lang="en-US" sz="120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pPr algn="r" hangingPunct="1"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82</a:t>
            </a:fld>
            <a:endParaRPr lang="en-US" sz="120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81252" name="Text Box 2"/>
          <p:cNvSpPr txBox="1">
            <a:spLocks noChangeArrowheads="1"/>
          </p:cNvSpPr>
          <p:nvPr/>
        </p:nvSpPr>
        <p:spPr bwMode="auto">
          <a:xfrm>
            <a:off x="1295400" y="754063"/>
            <a:ext cx="5181600" cy="37719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ea typeface="Bitstream Vera Sans" charset="0"/>
              <a:cs typeface="Bitstream Vera Sans" charset="0"/>
            </a:endParaRPr>
          </a:p>
        </p:txBody>
      </p:sp>
      <p:sp>
        <p:nvSpPr>
          <p:cNvPr id="181253" name="Rectangle 3"/>
          <p:cNvSpPr>
            <a:spLocks noGrp="1" noChangeArrowheads="1"/>
          </p:cNvSpPr>
          <p:nvPr>
            <p:ph type="body"/>
          </p:nvPr>
        </p:nvSpPr>
        <p:spPr>
          <a:xfrm>
            <a:off x="1035050" y="4776788"/>
            <a:ext cx="5694363" cy="45212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DA30902B-7D71-4B7B-B0DD-EE61C3A38E05}" type="slidenum">
              <a:rPr lang="en-US" smtClean="0"/>
              <a:pPr/>
              <a:t>83</a:t>
            </a:fld>
            <a:endParaRPr lang="en-US" smtClean="0"/>
          </a:p>
        </p:txBody>
      </p:sp>
      <p:sp>
        <p:nvSpPr>
          <p:cNvPr id="182275" name="Text Box 1"/>
          <p:cNvSpPr txBox="1">
            <a:spLocks noChangeArrowheads="1"/>
          </p:cNvSpPr>
          <p:nvPr/>
        </p:nvSpPr>
        <p:spPr bwMode="auto">
          <a:xfrm>
            <a:off x="4403725" y="9555163"/>
            <a:ext cx="3363913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hangingPunct="1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13C0434E-2A63-4DE6-A872-B7D25DBEB88C}" type="slidenum">
              <a:rPr lang="en-US" sz="120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pPr algn="r" hangingPunct="1"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83</a:t>
            </a:fld>
            <a:endParaRPr lang="en-US" sz="120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82276" name="Text Box 2"/>
          <p:cNvSpPr txBox="1">
            <a:spLocks noChangeArrowheads="1"/>
          </p:cNvSpPr>
          <p:nvPr/>
        </p:nvSpPr>
        <p:spPr bwMode="auto">
          <a:xfrm>
            <a:off x="1295400" y="754063"/>
            <a:ext cx="5181600" cy="37719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ea typeface="Bitstream Vera Sans" charset="0"/>
              <a:cs typeface="Bitstream Vera Sans" charset="0"/>
            </a:endParaRPr>
          </a:p>
        </p:txBody>
      </p:sp>
      <p:sp>
        <p:nvSpPr>
          <p:cNvPr id="182277" name="Rectangle 3"/>
          <p:cNvSpPr>
            <a:spLocks noGrp="1" noChangeArrowheads="1"/>
          </p:cNvSpPr>
          <p:nvPr>
            <p:ph type="body"/>
          </p:nvPr>
        </p:nvSpPr>
        <p:spPr>
          <a:xfrm>
            <a:off x="1035050" y="4776788"/>
            <a:ext cx="5694363" cy="45212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AFCFF9A-55DF-46C2-98D5-31ADCFB6E7FC}" type="slidenum">
              <a:rPr lang="en-US" smtClean="0"/>
              <a:pPr/>
              <a:t>84</a:t>
            </a:fld>
            <a:endParaRPr lang="en-US" smtClean="0"/>
          </a:p>
        </p:txBody>
      </p:sp>
      <p:sp>
        <p:nvSpPr>
          <p:cNvPr id="1832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33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B2A7F42-63FD-4762-9D21-AE80E0AD2D14}" type="slidenum">
              <a:rPr lang="en-US" smtClean="0"/>
              <a:pPr/>
              <a:t>85</a:t>
            </a:fld>
            <a:endParaRPr lang="en-US" smtClean="0"/>
          </a:p>
        </p:txBody>
      </p:sp>
      <p:sp>
        <p:nvSpPr>
          <p:cNvPr id="1843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43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F070871-0078-4C9C-B034-09FD15874135}" type="slidenum">
              <a:rPr lang="en-US" smtClean="0"/>
              <a:pPr/>
              <a:t>86</a:t>
            </a:fld>
            <a:endParaRPr lang="en-US" smtClean="0"/>
          </a:p>
        </p:txBody>
      </p:sp>
      <p:sp>
        <p:nvSpPr>
          <p:cNvPr id="1853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53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B7CAEE2-039D-4ECE-A250-EAC6BB280892}" type="slidenum">
              <a:rPr lang="en-US" smtClean="0"/>
              <a:pPr/>
              <a:t>87</a:t>
            </a:fld>
            <a:endParaRPr lang="en-US" smtClean="0"/>
          </a:p>
        </p:txBody>
      </p:sp>
      <p:sp>
        <p:nvSpPr>
          <p:cNvPr id="1863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63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453B571-591C-44DE-AE9E-CC0B8DDAE72E}" type="slidenum">
              <a:rPr lang="en-US" smtClean="0"/>
              <a:pPr/>
              <a:t>88</a:t>
            </a:fld>
            <a:endParaRPr lang="en-US" smtClean="0"/>
          </a:p>
        </p:txBody>
      </p:sp>
      <p:sp>
        <p:nvSpPr>
          <p:cNvPr id="187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7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AE99712-F263-4171-8FAD-9C70E31D4749}" type="slidenum">
              <a:rPr lang="en-US" smtClean="0"/>
              <a:pPr/>
              <a:t>89</a:t>
            </a:fld>
            <a:endParaRPr lang="en-US" smtClean="0"/>
          </a:p>
        </p:txBody>
      </p:sp>
      <p:sp>
        <p:nvSpPr>
          <p:cNvPr id="1884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84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FD10C38-BF1E-4772-B762-922C3D4B00F2}" type="slidenum">
              <a:rPr lang="en-US" smtClean="0"/>
              <a:pPr/>
              <a:t>90</a:t>
            </a:fld>
            <a:endParaRPr lang="en-US" smtClean="0"/>
          </a:p>
        </p:txBody>
      </p:sp>
      <p:sp>
        <p:nvSpPr>
          <p:cNvPr id="1894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94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D7F60F2-5B79-4C23-8C8D-4615C00D49E1}" type="slidenum">
              <a:rPr lang="en-US" smtClean="0"/>
              <a:pPr/>
              <a:t>91</a:t>
            </a:fld>
            <a:endParaRPr lang="en-US" smtClean="0"/>
          </a:p>
        </p:txBody>
      </p:sp>
      <p:sp>
        <p:nvSpPr>
          <p:cNvPr id="1904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904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05039CD-B5BA-4CFC-B972-6A8D1828E4C6}" type="slidenum">
              <a:rPr lang="en-US" smtClean="0"/>
              <a:pPr/>
              <a:t>92</a:t>
            </a:fld>
            <a:endParaRPr lang="en-US" smtClean="0"/>
          </a:p>
        </p:txBody>
      </p:sp>
      <p:sp>
        <p:nvSpPr>
          <p:cNvPr id="1914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914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4C092B4-A0E3-4BB4-84EF-E634CBC62C5A}" type="slidenum">
              <a:rPr lang="en-US" smtClean="0"/>
              <a:pPr/>
              <a:t>93</a:t>
            </a:fld>
            <a:endParaRPr lang="en-US" smtClean="0"/>
          </a:p>
        </p:txBody>
      </p:sp>
      <p:sp>
        <p:nvSpPr>
          <p:cNvPr id="192515" name="Text Box 1"/>
          <p:cNvSpPr txBox="1">
            <a:spLocks noChangeArrowheads="1"/>
          </p:cNvSpPr>
          <p:nvPr/>
        </p:nvSpPr>
        <p:spPr bwMode="auto">
          <a:xfrm>
            <a:off x="4403725" y="9555163"/>
            <a:ext cx="3363913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hangingPunct="1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F68DAC65-1841-426F-B131-11F0A10290B0}" type="slidenum">
              <a:rPr lang="en-US" sz="120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pPr algn="r" hangingPunct="1"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93</a:t>
            </a:fld>
            <a:endParaRPr lang="en-US" sz="120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92516" name="Text Box 2"/>
          <p:cNvSpPr txBox="1">
            <a:spLocks noChangeArrowheads="1"/>
          </p:cNvSpPr>
          <p:nvPr/>
        </p:nvSpPr>
        <p:spPr bwMode="auto">
          <a:xfrm>
            <a:off x="1295400" y="754063"/>
            <a:ext cx="5181600" cy="37719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ea typeface="Bitstream Vera Sans" charset="0"/>
              <a:cs typeface="Bitstream Vera Sans" charset="0"/>
            </a:endParaRPr>
          </a:p>
        </p:txBody>
      </p:sp>
      <p:sp>
        <p:nvSpPr>
          <p:cNvPr id="192517" name="Rectangle 3"/>
          <p:cNvSpPr>
            <a:spLocks noGrp="1" noChangeArrowheads="1"/>
          </p:cNvSpPr>
          <p:nvPr>
            <p:ph type="body"/>
          </p:nvPr>
        </p:nvSpPr>
        <p:spPr>
          <a:xfrm>
            <a:off x="1035050" y="4776788"/>
            <a:ext cx="5694363" cy="45212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778FE4D-77A5-427D-9CB7-4FEFC08CC88B}" type="slidenum">
              <a:rPr lang="en-US" smtClean="0"/>
              <a:pPr/>
              <a:t>94</a:t>
            </a:fld>
            <a:endParaRPr lang="en-US" smtClean="0"/>
          </a:p>
        </p:txBody>
      </p:sp>
      <p:sp>
        <p:nvSpPr>
          <p:cNvPr id="193539" name="Text Box 1"/>
          <p:cNvSpPr txBox="1">
            <a:spLocks noChangeArrowheads="1"/>
          </p:cNvSpPr>
          <p:nvPr/>
        </p:nvSpPr>
        <p:spPr bwMode="auto">
          <a:xfrm>
            <a:off x="4403725" y="9555163"/>
            <a:ext cx="3363913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hangingPunct="1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D0206F02-F793-4438-ABE6-BF375E0937FF}" type="slidenum">
              <a:rPr lang="en-US" sz="120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pPr algn="r" hangingPunct="1"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94</a:t>
            </a:fld>
            <a:endParaRPr lang="en-US" sz="120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93540" name="Text Box 2"/>
          <p:cNvSpPr txBox="1">
            <a:spLocks noChangeArrowheads="1"/>
          </p:cNvSpPr>
          <p:nvPr/>
        </p:nvSpPr>
        <p:spPr bwMode="auto">
          <a:xfrm>
            <a:off x="1295400" y="754063"/>
            <a:ext cx="5181600" cy="37719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ea typeface="Bitstream Vera Sans" charset="0"/>
              <a:cs typeface="Bitstream Vera Sans" charset="0"/>
            </a:endParaRPr>
          </a:p>
        </p:txBody>
      </p:sp>
      <p:sp>
        <p:nvSpPr>
          <p:cNvPr id="193541" name="Rectangle 3"/>
          <p:cNvSpPr>
            <a:spLocks noGrp="1" noChangeArrowheads="1"/>
          </p:cNvSpPr>
          <p:nvPr>
            <p:ph type="body"/>
          </p:nvPr>
        </p:nvSpPr>
        <p:spPr>
          <a:xfrm>
            <a:off x="1035050" y="4776788"/>
            <a:ext cx="5694363" cy="45212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4ACD722-E3EA-4EBB-886D-9A03B76C4184}" type="slidenum">
              <a:rPr lang="en-US" smtClean="0"/>
              <a:pPr/>
              <a:t>95</a:t>
            </a:fld>
            <a:endParaRPr lang="en-US" smtClean="0"/>
          </a:p>
        </p:txBody>
      </p:sp>
      <p:sp>
        <p:nvSpPr>
          <p:cNvPr id="194563" name="Text Box 1"/>
          <p:cNvSpPr txBox="1">
            <a:spLocks noChangeArrowheads="1"/>
          </p:cNvSpPr>
          <p:nvPr/>
        </p:nvSpPr>
        <p:spPr bwMode="auto">
          <a:xfrm>
            <a:off x="4403725" y="9555163"/>
            <a:ext cx="3363913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hangingPunct="1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70679BE4-4496-4FCD-A774-4841A3CC1A52}" type="slidenum">
              <a:rPr lang="en-US" sz="120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pPr algn="r" hangingPunct="1"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95</a:t>
            </a:fld>
            <a:endParaRPr lang="en-US" sz="120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94564" name="Text Box 2"/>
          <p:cNvSpPr txBox="1">
            <a:spLocks noChangeArrowheads="1"/>
          </p:cNvSpPr>
          <p:nvPr/>
        </p:nvSpPr>
        <p:spPr bwMode="auto">
          <a:xfrm>
            <a:off x="1295400" y="754063"/>
            <a:ext cx="5181600" cy="37719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ea typeface="Bitstream Vera Sans" charset="0"/>
              <a:cs typeface="Bitstream Vera Sans" charset="0"/>
            </a:endParaRPr>
          </a:p>
        </p:txBody>
      </p:sp>
      <p:sp>
        <p:nvSpPr>
          <p:cNvPr id="194565" name="Rectangle 3"/>
          <p:cNvSpPr>
            <a:spLocks noGrp="1" noChangeArrowheads="1"/>
          </p:cNvSpPr>
          <p:nvPr>
            <p:ph type="body"/>
          </p:nvPr>
        </p:nvSpPr>
        <p:spPr>
          <a:xfrm>
            <a:off x="1035050" y="4776788"/>
            <a:ext cx="5694363" cy="45212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2E9D4DE-BF40-4CD7-A9E9-9AED7C6DECAB}" type="slidenum">
              <a:rPr lang="en-US" smtClean="0"/>
              <a:pPr/>
              <a:t>96</a:t>
            </a:fld>
            <a:endParaRPr lang="en-US" smtClean="0"/>
          </a:p>
        </p:txBody>
      </p:sp>
      <p:sp>
        <p:nvSpPr>
          <p:cNvPr id="195587" name="Text Box 1"/>
          <p:cNvSpPr txBox="1">
            <a:spLocks noChangeArrowheads="1"/>
          </p:cNvSpPr>
          <p:nvPr/>
        </p:nvSpPr>
        <p:spPr bwMode="auto">
          <a:xfrm>
            <a:off x="4403725" y="9555163"/>
            <a:ext cx="3363913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hangingPunct="1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3EE129C5-1D4B-414C-8503-F3C61B1ACA4C}" type="slidenum">
              <a:rPr lang="en-US" sz="120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pPr algn="r" hangingPunct="1"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96</a:t>
            </a:fld>
            <a:endParaRPr lang="en-US" sz="120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95588" name="Text Box 2"/>
          <p:cNvSpPr txBox="1">
            <a:spLocks noChangeArrowheads="1"/>
          </p:cNvSpPr>
          <p:nvPr/>
        </p:nvSpPr>
        <p:spPr bwMode="auto">
          <a:xfrm>
            <a:off x="1295400" y="754063"/>
            <a:ext cx="5181600" cy="37719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ea typeface="Bitstream Vera Sans" charset="0"/>
              <a:cs typeface="Bitstream Vera Sans" charset="0"/>
            </a:endParaRPr>
          </a:p>
        </p:txBody>
      </p:sp>
      <p:sp>
        <p:nvSpPr>
          <p:cNvPr id="195589" name="Rectangle 3"/>
          <p:cNvSpPr>
            <a:spLocks noGrp="1" noChangeArrowheads="1"/>
          </p:cNvSpPr>
          <p:nvPr>
            <p:ph type="body"/>
          </p:nvPr>
        </p:nvSpPr>
        <p:spPr>
          <a:xfrm>
            <a:off x="1035050" y="4776788"/>
            <a:ext cx="5694363" cy="45212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7CC1DBD-64ED-4984-93CF-7F7333FEF39E}" type="slidenum">
              <a:rPr lang="en-US" smtClean="0"/>
              <a:pPr/>
              <a:t>97</a:t>
            </a:fld>
            <a:endParaRPr lang="en-US" smtClean="0"/>
          </a:p>
        </p:txBody>
      </p:sp>
      <p:sp>
        <p:nvSpPr>
          <p:cNvPr id="1966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966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D1107D08-3D32-4D59-BC0D-CF904A4BC0C5}" type="slidenum">
              <a:rPr lang="en-US" smtClean="0"/>
              <a:pPr/>
              <a:t>98</a:t>
            </a:fld>
            <a:endParaRPr lang="en-US" smtClean="0"/>
          </a:p>
        </p:txBody>
      </p:sp>
      <p:sp>
        <p:nvSpPr>
          <p:cNvPr id="1976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976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E8D0097-3ADE-4913-B629-F0AF9AF59786}" type="slidenum">
              <a:rPr lang="en-US" smtClean="0"/>
              <a:pPr/>
              <a:t>99</a:t>
            </a:fld>
            <a:endParaRPr lang="en-US" smtClean="0"/>
          </a:p>
        </p:txBody>
      </p:sp>
      <p:sp>
        <p:nvSpPr>
          <p:cNvPr id="1986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986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Engineering Graduate Attribute Development (EGAD) Project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073426-6DEB-4E18-827B-69449BFFB5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900113"/>
            <a:ext cx="4457700" cy="6118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900113"/>
            <a:ext cx="4459287" cy="6118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531813" y="7199313"/>
            <a:ext cx="2346325" cy="311150"/>
          </a:xfrm>
          <a:prstGeom prst="rect">
            <a:avLst/>
          </a:prstGeom>
        </p:spPr>
        <p:txBody>
          <a:bodyPr/>
          <a:lstStyle>
            <a:lvl1pPr>
              <a:buFont typeface="Times New Roman" pitchFamily="16" charset="0"/>
              <a:buNone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Engineering Graduate Attribute Development (EGAD) Project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74BC6-B1BB-499F-8D0A-6287499B54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531813" y="7199313"/>
            <a:ext cx="2346325" cy="311150"/>
          </a:xfrm>
          <a:prstGeom prst="rect">
            <a:avLst/>
          </a:prstGeom>
        </p:spPr>
        <p:txBody>
          <a:bodyPr/>
          <a:lstStyle>
            <a:lvl1pPr>
              <a:buFont typeface="Times New Roman" pitchFamily="16" charset="0"/>
              <a:buNone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2808288" y="7285038"/>
            <a:ext cx="4778375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Engineering Graduate Attribute Development (EGAD) Project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7632700" y="7199313"/>
            <a:ext cx="1912938" cy="3603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10314F-006B-4606-9226-2E7A260627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Engineering Graduate Attribute Development (EGAD) Project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DB2B68-94E2-40E0-9D23-2030F7E6D7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531813" y="7199313"/>
            <a:ext cx="2346325" cy="311150"/>
          </a:xfrm>
          <a:prstGeom prst="rect">
            <a:avLst/>
          </a:prstGeom>
        </p:spPr>
        <p:txBody>
          <a:bodyPr/>
          <a:lstStyle>
            <a:lvl1pPr>
              <a:buFont typeface="Times New Roman" pitchFamily="16" charset="0"/>
              <a:buNone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Engineering Graduate Attribute Development (EGAD) Project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65600-64F5-42E6-92D9-07ADA9AA68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20650"/>
            <a:ext cx="9069387" cy="596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531813" y="7199313"/>
            <a:ext cx="2346325" cy="311150"/>
          </a:xfrm>
          <a:prstGeom prst="rect">
            <a:avLst/>
          </a:prstGeom>
        </p:spPr>
        <p:txBody>
          <a:bodyPr/>
          <a:lstStyle>
            <a:lvl1pPr>
              <a:buFont typeface="Times New Roman" pitchFamily="16" charset="0"/>
              <a:buNone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Engineering Graduate Attribute Development (EGAD) Project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644B0-9B78-4478-ADAF-3037B0ED39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20650"/>
            <a:ext cx="9069387" cy="596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900113"/>
            <a:ext cx="9069387" cy="6118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2925763" y="7199313"/>
            <a:ext cx="4452937" cy="311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1400" b="1">
                <a:solidFill>
                  <a:srgbClr val="0047FF"/>
                </a:solidFill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Engineering Graduate Attribute Development (EGAD) Project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199313" y="7199313"/>
            <a:ext cx="2346325" cy="311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rgbClr val="0047FF"/>
                </a:solidFill>
              </a:defRPr>
            </a:lvl1pPr>
          </a:lstStyle>
          <a:p>
            <a:pPr>
              <a:defRPr/>
            </a:pPr>
            <a:fld id="{69108010-502A-4A2A-A410-E2D00D0F68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0" name="Line 6"/>
          <p:cNvSpPr>
            <a:spLocks noChangeShapeType="1"/>
          </p:cNvSpPr>
          <p:nvPr/>
        </p:nvSpPr>
        <p:spPr bwMode="auto">
          <a:xfrm>
            <a:off x="179388" y="720725"/>
            <a:ext cx="9720262" cy="1588"/>
          </a:xfrm>
          <a:prstGeom prst="line">
            <a:avLst/>
          </a:prstGeom>
          <a:noFill/>
          <a:ln w="36000">
            <a:solidFill>
              <a:srgbClr val="0047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9" r:id="rId2"/>
    <p:sldLayoutId id="2147483710" r:id="rId3"/>
    <p:sldLayoutId id="2147483708" r:id="rId4"/>
    <p:sldLayoutId id="2147483711" r:id="rId5"/>
    <p:sldLayoutId id="2147483712" r:id="rId6"/>
  </p:sldLayoutIdLst>
  <p:hf hdr="0" dt="0"/>
  <p:txStyles>
    <p:titleStyle>
      <a:lvl1pPr algn="ctr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600">
          <a:solidFill>
            <a:srgbClr val="0047FF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600">
          <a:solidFill>
            <a:srgbClr val="0047FF"/>
          </a:solidFill>
          <a:latin typeface="Calibri" charset="0"/>
          <a:ea typeface="Bitstream Vera Sans" charset="0"/>
          <a:cs typeface="Bitstream Vera Sans" charset="0"/>
        </a:defRPr>
      </a:lvl2pPr>
      <a:lvl3pPr algn="ctr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600">
          <a:solidFill>
            <a:srgbClr val="0047FF"/>
          </a:solidFill>
          <a:latin typeface="Calibri" charset="0"/>
          <a:ea typeface="Bitstream Vera Sans" charset="0"/>
          <a:cs typeface="Bitstream Vera Sans" charset="0"/>
        </a:defRPr>
      </a:lvl3pPr>
      <a:lvl4pPr algn="ctr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600">
          <a:solidFill>
            <a:srgbClr val="0047FF"/>
          </a:solidFill>
          <a:latin typeface="Calibri" charset="0"/>
          <a:ea typeface="Bitstream Vera Sans" charset="0"/>
          <a:cs typeface="Bitstream Vera Sans" charset="0"/>
        </a:defRPr>
      </a:lvl4pPr>
      <a:lvl5pPr algn="ctr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600">
          <a:solidFill>
            <a:srgbClr val="0047FF"/>
          </a:solidFill>
          <a:latin typeface="Calibri" charset="0"/>
          <a:ea typeface="Bitstream Vera Sans" charset="0"/>
          <a:cs typeface="Bitstream Vera Sans" charset="0"/>
        </a:defRPr>
      </a:lvl5pPr>
      <a:lvl6pPr marL="2514600" indent="-228600" algn="ctr" defTabSz="449263" rtl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0047FF"/>
          </a:solidFill>
          <a:latin typeface="Calibri" charset="0"/>
          <a:ea typeface="Bitstream Vera Sans" charset="0"/>
          <a:cs typeface="Bitstream Vera Sans" charset="0"/>
        </a:defRPr>
      </a:lvl6pPr>
      <a:lvl7pPr marL="2971800" indent="-228600" algn="ctr" defTabSz="449263" rtl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0047FF"/>
          </a:solidFill>
          <a:latin typeface="Calibri" charset="0"/>
          <a:ea typeface="Bitstream Vera Sans" charset="0"/>
          <a:cs typeface="Bitstream Vera Sans" charset="0"/>
        </a:defRPr>
      </a:lvl7pPr>
      <a:lvl8pPr marL="3429000" indent="-228600" algn="ctr" defTabSz="449263" rtl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0047FF"/>
          </a:solidFill>
          <a:latin typeface="Calibri" charset="0"/>
          <a:ea typeface="Bitstream Vera Sans" charset="0"/>
          <a:cs typeface="Bitstream Vera Sans" charset="0"/>
        </a:defRPr>
      </a:lvl8pPr>
      <a:lvl9pPr marL="3886200" indent="-228600" algn="ctr" defTabSz="449263" rtl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0047FF"/>
          </a:solidFill>
          <a:latin typeface="Calibri" charset="0"/>
          <a:ea typeface="Bitstream Vera Sans" charset="0"/>
          <a:cs typeface="Bitstream Vera Sans" charset="0"/>
        </a:defRPr>
      </a:lvl9pPr>
    </p:titleStyle>
    <p:bodyStyle>
      <a:lvl1pPr marL="342900" indent="-342900" algn="l" defTabSz="449263" rtl="0" eaLnBrk="0" fontAlgn="base" hangingPunct="0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 hangingPunct="0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://bit.ly/9OSODq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theiet.org/careers/accreditation/academic/downloads/handbook.cfm?type=pdf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0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1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engineering.queensu.ca/egad" TargetMode="Externa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2.xml"/><Relationship Id="rId3" Type="http://schemas.openxmlformats.org/officeDocument/2006/relationships/hyperlink" Target="mailto:brian.frank@queensu.ca" TargetMode="Externa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2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4" Type="http://schemas.openxmlformats.org/officeDocument/2006/relationships/oleObject" Target="../embeddings/oleObject1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4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5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16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17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18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19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20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21.pn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10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468313" y="120650"/>
            <a:ext cx="9070975" cy="6899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3200" dirty="0">
              <a:solidFill>
                <a:srgbClr val="000000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>
                <a:solidFill>
                  <a:srgbClr val="000000"/>
                </a:solidFill>
              </a:rPr>
              <a:t>Graduate Attribute Assessment Workshop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600" dirty="0">
              <a:solidFill>
                <a:srgbClr val="000000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600" dirty="0">
                <a:solidFill>
                  <a:srgbClr val="000000"/>
                </a:solidFill>
              </a:rPr>
              <a:t>Brian Frank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600" dirty="0">
                <a:solidFill>
                  <a:srgbClr val="000000"/>
                </a:solidFill>
              </a:rPr>
              <a:t>Director (Program Development)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600" dirty="0">
                <a:solidFill>
                  <a:srgbClr val="000000"/>
                </a:solidFill>
              </a:rPr>
              <a:t>Faculty of Engineering and Applied Science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600" dirty="0">
                <a:solidFill>
                  <a:srgbClr val="000000"/>
                </a:solidFill>
              </a:rPr>
              <a:t>Queen's University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600" dirty="0">
              <a:solidFill>
                <a:srgbClr val="000000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600" dirty="0" smtClean="0">
                <a:solidFill>
                  <a:srgbClr val="000000"/>
                </a:solidFill>
              </a:rPr>
              <a:t>May 8, </a:t>
            </a:r>
            <a:r>
              <a:rPr lang="en-US" sz="2600" dirty="0">
                <a:solidFill>
                  <a:srgbClr val="000000"/>
                </a:solidFill>
              </a:rPr>
              <a:t>2011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600" dirty="0">
              <a:solidFill>
                <a:srgbClr val="000000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600" dirty="0">
              <a:solidFill>
                <a:srgbClr val="000000"/>
              </a:solidFill>
            </a:endParaRPr>
          </a:p>
        </p:txBody>
      </p:sp>
      <p:sp>
        <p:nvSpPr>
          <p:cNvPr id="7171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82489F6-38EF-457E-A1BE-AA567DD7B65D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717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Objectives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Answer: What is the “outcomes assessment” or “graduate attribute” expectation all about?</a:t>
            </a:r>
          </a:p>
          <a:p>
            <a:r>
              <a:rPr lang="en-CA" dirty="0" smtClean="0"/>
              <a:t>Understand CEAB’s requirements for graduate attribute assessment</a:t>
            </a:r>
          </a:p>
          <a:p>
            <a:r>
              <a:rPr lang="en-CA" dirty="0" smtClean="0"/>
              <a:t>Be able create a process to assess graduate attributes</a:t>
            </a:r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5210314F-006B-4606-9226-2E7A2606274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Administrative issues</a:t>
            </a:r>
          </a:p>
        </p:txBody>
      </p:sp>
      <p:sp>
        <p:nvSpPr>
          <p:cNvPr id="9219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DE984DE-B83E-4A27-9493-5E1D4D13CFB2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9228" name="Text Box 11"/>
          <p:cNvSpPr txBox="1">
            <a:spLocks noChangeArrowheads="1"/>
          </p:cNvSpPr>
          <p:nvPr/>
        </p:nvSpPr>
        <p:spPr bwMode="auto">
          <a:xfrm>
            <a:off x="503238" y="971525"/>
            <a:ext cx="8820150" cy="5976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 dirty="0">
                <a:solidFill>
                  <a:srgbClr val="000000"/>
                </a:solidFill>
              </a:rPr>
              <a:t>Slides and summary handout will be posted </a:t>
            </a:r>
            <a:r>
              <a:rPr lang="en-US" sz="2800" dirty="0" smtClean="0">
                <a:solidFill>
                  <a:srgbClr val="000000"/>
                </a:solidFill>
              </a:rPr>
              <a:t>to EGAD website </a:t>
            </a:r>
            <a:r>
              <a:rPr lang="en-US" sz="2800" b="1" dirty="0">
                <a:solidFill>
                  <a:srgbClr val="000000"/>
                </a:solidFill>
              </a:rPr>
              <a:t>http://engineering.queensu.ca/egad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800" dirty="0" smtClean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 dirty="0" smtClean="0">
                <a:solidFill>
                  <a:srgbClr val="000000"/>
                </a:solidFill>
              </a:rPr>
              <a:t>Other support and resources will </a:t>
            </a:r>
            <a:r>
              <a:rPr lang="en-US" sz="2800" dirty="0">
                <a:solidFill>
                  <a:srgbClr val="000000"/>
                </a:solidFill>
              </a:rPr>
              <a:t>described at the end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800" dirty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 dirty="0" smtClean="0">
                <a:solidFill>
                  <a:srgbClr val="000000"/>
                </a:solidFill>
              </a:rPr>
              <a:t>Will provide a summary </a:t>
            </a:r>
            <a:r>
              <a:rPr lang="en-US" sz="2800" dirty="0">
                <a:solidFill>
                  <a:srgbClr val="000000"/>
                </a:solidFill>
              </a:rPr>
              <a:t>handout for reference (terminology, process)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800" dirty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 dirty="0">
                <a:solidFill>
                  <a:srgbClr val="000000"/>
                </a:solidFill>
              </a:rPr>
              <a:t>Active workshop - feel free to ask questions or comment </a:t>
            </a:r>
            <a:r>
              <a:rPr lang="en-US" sz="2800" dirty="0" smtClean="0">
                <a:solidFill>
                  <a:srgbClr val="000000"/>
                </a:solidFill>
              </a:rPr>
              <a:t>throughout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800" dirty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20650"/>
            <a:ext cx="9537700" cy="596900"/>
          </a:xfrm>
        </p:spPr>
        <p:txBody>
          <a:bodyPr/>
          <a:lstStyle/>
          <a:p>
            <a:r>
              <a:rPr lang="en-CA" dirty="0" smtClean="0"/>
              <a:t>Graduate attributes =&gt; Quality assurance process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CEAB is requiring each program to create and apply a quality assurance process to improve the program</a:t>
            </a:r>
          </a:p>
          <a:p>
            <a:r>
              <a:rPr lang="en-CA" dirty="0" smtClean="0"/>
              <a:t>Like any QA process, it examines the outputs of a process – in this case, the abilities of graduating engineering students</a:t>
            </a:r>
          </a:p>
          <a:p>
            <a:r>
              <a:rPr lang="en-CA" dirty="0" smtClean="0"/>
              <a:t>Compared to traditional CEAB approach: much less prescriptive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Pro: more flexibility for programs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Con: less guidance, more uncertainty. “What do they want to see?”</a:t>
            </a:r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idx="10"/>
          </p:nvPr>
        </p:nvSpPr>
        <p:spPr>
          <a:xfrm>
            <a:off x="2664049" y="7236221"/>
            <a:ext cx="4714652" cy="27424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Engineering Graduate Attribute Development (EGAD) Project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5210314F-006B-4606-9226-2E7A2606274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Graduate attribute assessment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724650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i="1" smtClean="0"/>
              <a:t>Outcomes</a:t>
            </a:r>
            <a:r>
              <a:rPr lang="en-US" smtClean="0"/>
              <a:t> assessment is used to answer questions like:</a:t>
            </a:r>
          </a:p>
          <a:p>
            <a:pPr algn="ctr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>
                <a:solidFill>
                  <a:srgbClr val="0047FF"/>
                </a:solidFill>
              </a:rPr>
              <a:t>What can students </a:t>
            </a:r>
            <a:r>
              <a:rPr lang="en-US" i="1" smtClean="0">
                <a:solidFill>
                  <a:srgbClr val="0047FF"/>
                </a:solidFill>
              </a:rPr>
              <a:t>do</a:t>
            </a:r>
            <a:r>
              <a:rPr lang="en-US" smtClean="0">
                <a:solidFill>
                  <a:srgbClr val="0047FF"/>
                </a:solidFill>
              </a:rPr>
              <a:t>?</a:t>
            </a:r>
          </a:p>
          <a:p>
            <a:pPr algn="ctr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mtClean="0">
              <a:solidFill>
                <a:srgbClr val="0047FF"/>
              </a:solidFill>
            </a:endParaRPr>
          </a:p>
          <a:p>
            <a:pPr algn="ctr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>
                <a:solidFill>
                  <a:srgbClr val="0047FF"/>
                </a:solidFill>
              </a:rPr>
              <a:t>How does their performance compare to our stated expectations?</a:t>
            </a:r>
            <a:endParaRPr lang="en-US" smtClean="0"/>
          </a:p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It identifies gaps between our perceptions of what we teach and what knowledge, skills, and attitudes students develop </a:t>
            </a:r>
            <a:r>
              <a:rPr lang="en-US" i="1" smtClean="0"/>
              <a:t>program-wide</a:t>
            </a:r>
            <a:r>
              <a:rPr lang="en-US" smtClean="0"/>
              <a:t>.</a:t>
            </a:r>
          </a:p>
          <a:p>
            <a:pPr algn="ctr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1433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69C4DCB9-44F2-419D-ACB5-028EF424FFF1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6</a:t>
            </a:fld>
            <a:endParaRPr lang="en-US" smtClean="0"/>
          </a:p>
        </p:txBody>
      </p:sp>
      <p:sp>
        <p:nvSpPr>
          <p:cNvPr id="14340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Inputs and Outcomes</a:t>
            </a:r>
          </a:p>
        </p:txBody>
      </p:sp>
      <p:graphicFrame>
        <p:nvGraphicFramePr>
          <p:cNvPr id="10242" name="Group 2"/>
          <p:cNvGraphicFramePr>
            <a:graphicFrameLocks noGrp="1"/>
          </p:cNvGraphicFramePr>
          <p:nvPr/>
        </p:nvGraphicFramePr>
        <p:xfrm>
          <a:off x="869950" y="1143000"/>
          <a:ext cx="8491538" cy="5697538"/>
        </p:xfrm>
        <a:graphic>
          <a:graphicData uri="http://schemas.openxmlformats.org/drawingml/2006/table">
            <a:tbl>
              <a:tblPr/>
              <a:tblGrid>
                <a:gridCol w="4246563"/>
                <a:gridCol w="4244975"/>
              </a:tblGrid>
              <a:tr h="569753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Inputs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Bitstream Vera Sans" charset="0"/>
                        <a:cs typeface="Bitstream Vera Sans" charset="0"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Bitstream Vera Sans" charset="0"/>
                        <a:cs typeface="Bitstream Vera Sans" charset="0"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Student pre-university background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Faculty education, professional status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Ongoing faculty development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Class sizes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Content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Campus resources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Contact hours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Laboratory equipment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Support services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horzOverflow="overflow">
                    <a:lnL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Outcomes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Demonstrated abilities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(cognitive, skills, attitudes)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Bitstream Vera Sans" charset="0"/>
                        <a:cs typeface="Bitstream Vera Sans" charset="0"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22932" horzOverflow="overflow">
                    <a:lnL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Broader push for outcomes assessment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02932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Accreditation bodies in most industrialized countries use outcomes-based assessment to demonstrate their students' capabilities.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i="1" dirty="0" smtClean="0"/>
              <a:t>Washington Accord</a:t>
            </a:r>
            <a:r>
              <a:rPr lang="en-US" dirty="0" smtClean="0"/>
              <a:t>: allows substantial equivalency of graduates from Australia, Canada, Hong Kong, Republic of Ireland, New Zealand, South Africa, United Kingdom, and United States, Japan, </a:t>
            </a:r>
            <a:r>
              <a:rPr lang="en-US" dirty="0" err="1" smtClean="0"/>
              <a:t>Singapore,Korea</a:t>
            </a:r>
            <a:r>
              <a:rPr lang="en-US" dirty="0" smtClean="0"/>
              <a:t>, and Chinese Taipei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Ontario: University Undergraduate Degree Level Expectations (UUDLEs), Graduate Degree Level Expectations (GDLEs) will assessed in all programs, fortunately overlap graduate attributes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120650"/>
            <a:ext cx="9864848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University Undergraduate Degree Level Expectations</a:t>
            </a: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771525"/>
            <a:ext cx="9070975" cy="6119813"/>
          </a:xfrm>
        </p:spPr>
        <p:txBody>
          <a:bodyPr/>
          <a:lstStyle/>
          <a:p>
            <a:pPr marL="1295400" lvl="2" indent="-287338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3200" dirty="0" smtClean="0"/>
          </a:p>
          <a:p>
            <a:pPr marL="1295400" lvl="2" indent="-287338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/>
              <a:t>Depth and Breadth of Knowledge</a:t>
            </a:r>
          </a:p>
          <a:p>
            <a:pPr marL="1295400" lvl="2" indent="-287338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/>
              <a:t>Knowledge of Methodologies</a:t>
            </a:r>
          </a:p>
          <a:p>
            <a:pPr marL="1295400" lvl="2" indent="-287338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/>
              <a:t>Application of Knowledge</a:t>
            </a:r>
          </a:p>
          <a:p>
            <a:pPr marL="1295400" lvl="2" indent="-287338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/>
              <a:t>Communication Skills</a:t>
            </a:r>
          </a:p>
          <a:p>
            <a:pPr marL="1295400" lvl="2" indent="-287338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/>
              <a:t>Awareness of Limits of Knowledge</a:t>
            </a:r>
          </a:p>
          <a:p>
            <a:pPr marL="1295400" lvl="2" indent="-287338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/>
              <a:t>Autonomy and Professional Capacity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Perspective: Sec 3.1 of CEAB Procedures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68304" y="1043533"/>
            <a:ext cx="4859016" cy="5711404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“</a:t>
            </a:r>
            <a:r>
              <a:rPr lang="en-US" sz="2800" dirty="0" smtClean="0"/>
              <a:t>The institution must demonstrate that the graduates of a program possess the attributes under the following headings... There must be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i="1" dirty="0" smtClean="0">
                <a:solidFill>
                  <a:srgbClr val="FF0000"/>
                </a:solidFill>
              </a:rPr>
              <a:t>processes in place that demonstrate that program outcomes are being assessed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in the context of these attributes, and that the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i="1" dirty="0" smtClean="0">
                <a:solidFill>
                  <a:srgbClr val="FF0000"/>
                </a:solidFill>
              </a:rPr>
              <a:t>results are applied to the further development of the program</a:t>
            </a:r>
            <a:r>
              <a:rPr lang="en-US" sz="2800" dirty="0" smtClean="0">
                <a:solidFill>
                  <a:srgbClr val="FF0000"/>
                </a:solidFill>
              </a:rPr>
              <a:t>.</a:t>
            </a:r>
            <a:r>
              <a:rPr lang="en-US" sz="2800" dirty="0" smtClean="0"/>
              <a:t>”</a:t>
            </a:r>
          </a:p>
        </p:txBody>
      </p:sp>
      <p:pic>
        <p:nvPicPr>
          <p:cNvPr id="15667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5776" y="1043533"/>
            <a:ext cx="4514850" cy="573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12 graduate attributes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 smtClean="0"/>
              <a:t>Knowledge base for engineering</a:t>
            </a:r>
          </a:p>
          <a:p>
            <a:r>
              <a:rPr lang="en-CA" dirty="0" smtClean="0"/>
              <a:t>Problem analysis</a:t>
            </a:r>
          </a:p>
          <a:p>
            <a:r>
              <a:rPr lang="en-CA" dirty="0" smtClean="0"/>
              <a:t>Investigation</a:t>
            </a:r>
          </a:p>
          <a:p>
            <a:r>
              <a:rPr lang="en-CA" dirty="0" smtClean="0"/>
              <a:t>Use of engineering tools</a:t>
            </a:r>
          </a:p>
          <a:p>
            <a:r>
              <a:rPr lang="en-CA" dirty="0" smtClean="0"/>
              <a:t>Design</a:t>
            </a:r>
          </a:p>
          <a:p>
            <a:r>
              <a:rPr lang="en-CA" dirty="0" smtClean="0"/>
              <a:t>Individual and team work</a:t>
            </a:r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Communication skills</a:t>
            </a:r>
          </a:p>
          <a:p>
            <a:r>
              <a:rPr lang="en-CA" dirty="0" smtClean="0"/>
              <a:t>Professionalism</a:t>
            </a:r>
          </a:p>
          <a:p>
            <a:r>
              <a:rPr lang="en-CA" dirty="0" smtClean="0"/>
              <a:t>Impact on society and environment</a:t>
            </a:r>
          </a:p>
          <a:p>
            <a:r>
              <a:rPr lang="en-CA" dirty="0" smtClean="0"/>
              <a:t>Ethics and equity</a:t>
            </a:r>
          </a:p>
          <a:p>
            <a:r>
              <a:rPr lang="en-CA" dirty="0" smtClean="0"/>
              <a:t>Economics and project management</a:t>
            </a:r>
          </a:p>
          <a:p>
            <a:r>
              <a:rPr lang="en-CA" dirty="0" smtClean="0"/>
              <a:t>Lifelong learning</a:t>
            </a:r>
          </a:p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5210314F-006B-4606-9226-2E7A2606274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CEAB GA assessment instructions (2010)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smtClean="0"/>
              <a:t>Describe the processes that are being or are planned to be used. This must include:</a:t>
            </a:r>
          </a:p>
          <a:p>
            <a:pPr marL="457200" indent="-457200">
              <a:buFont typeface="+mj-lt"/>
              <a:buAutoNum type="alphaLcParenR"/>
              <a:defRPr/>
            </a:pPr>
            <a:r>
              <a:rPr lang="en-US" sz="2400" dirty="0" smtClean="0"/>
              <a:t>a set of </a:t>
            </a:r>
            <a:r>
              <a:rPr lang="en-US" sz="2400" b="1" i="1" dirty="0" smtClean="0"/>
              <a:t>indicators</a:t>
            </a:r>
            <a:r>
              <a:rPr lang="en-US" sz="2400" dirty="0" smtClean="0"/>
              <a:t> that describe specific abilities expected of students to demonstrate each attribute</a:t>
            </a:r>
          </a:p>
          <a:p>
            <a:pPr marL="457200" indent="-457200">
              <a:lnSpc>
                <a:spcPct val="100000"/>
              </a:lnSpc>
              <a:buFont typeface="+mj-lt"/>
              <a:buAutoNum type="alphaLcParenR"/>
              <a:defRPr/>
            </a:pPr>
            <a:r>
              <a:rPr lang="en-US" sz="2400" dirty="0" smtClean="0"/>
              <a:t>where attributes are developed and assessed within the program…</a:t>
            </a:r>
          </a:p>
          <a:p>
            <a:pPr marL="457200" indent="-457200">
              <a:lnSpc>
                <a:spcPct val="100000"/>
              </a:lnSpc>
              <a:buFont typeface="+mj-lt"/>
              <a:buAutoNum type="alphaLcParenR"/>
              <a:defRPr/>
            </a:pPr>
            <a:r>
              <a:rPr lang="en-US" sz="2400" dirty="0" smtClean="0"/>
              <a:t>how the </a:t>
            </a:r>
            <a:r>
              <a:rPr lang="en-US" sz="2400" b="1" i="1" dirty="0" smtClean="0"/>
              <a:t>indicators</a:t>
            </a:r>
            <a:r>
              <a:rPr lang="en-US" sz="2400" dirty="0" smtClean="0"/>
              <a:t> were or will be assessed. This could be based on </a:t>
            </a:r>
            <a:r>
              <a:rPr lang="en-US" sz="2400" b="1" i="1" dirty="0" smtClean="0"/>
              <a:t>assessment tools</a:t>
            </a:r>
            <a:r>
              <a:rPr lang="en-US" sz="2400" dirty="0" smtClean="0"/>
              <a:t> that include, but are not limited to, reports, oral presentations, …</a:t>
            </a:r>
          </a:p>
          <a:p>
            <a:pPr marL="457200" indent="-457200">
              <a:lnSpc>
                <a:spcPct val="100000"/>
              </a:lnSpc>
              <a:buFont typeface="+mj-lt"/>
              <a:buAutoNum type="alphaLcParenR"/>
              <a:defRPr/>
            </a:pPr>
            <a:r>
              <a:rPr lang="en-US" sz="2400" dirty="0" smtClean="0"/>
              <a:t>evaluation of the data collected including analysis of student performance relative to program expectations</a:t>
            </a:r>
          </a:p>
          <a:p>
            <a:pPr marL="457200" indent="-457200">
              <a:lnSpc>
                <a:spcPct val="100000"/>
              </a:lnSpc>
              <a:buFont typeface="+mj-lt"/>
              <a:buAutoNum type="alphaLcParenR"/>
              <a:defRPr/>
            </a:pPr>
            <a:r>
              <a:rPr lang="en-US" sz="2400" dirty="0" smtClean="0"/>
              <a:t>discussion of how the results will be used to further develop the program</a:t>
            </a:r>
          </a:p>
          <a:p>
            <a:pPr marL="457200" indent="-457200">
              <a:lnSpc>
                <a:spcPct val="100000"/>
              </a:lnSpc>
              <a:buFont typeface="+mj-lt"/>
              <a:buAutoNum type="alphaLcParenR"/>
              <a:defRPr/>
            </a:pPr>
            <a:r>
              <a:rPr lang="en-US" sz="2400" dirty="0" smtClean="0"/>
              <a:t>a description of the ongoing process used by the program to assess and develop the program as described in (a)-(e) above</a:t>
            </a:r>
          </a:p>
        </p:txBody>
      </p:sp>
      <p:sp>
        <p:nvSpPr>
          <p:cNvPr id="21508" name="Footer Placeholder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21509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6A458E2-6DF3-4695-8856-86709392F5DA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Setting up a process</a:t>
            </a:r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179388" y="720725"/>
            <a:ext cx="9539287" cy="958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2800">
                <a:solidFill>
                  <a:srgbClr val="000000"/>
                </a:solidFill>
              </a:rPr>
              <a:t>(without overwhelming faculty, irritating staff, 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2800">
                <a:solidFill>
                  <a:srgbClr val="000000"/>
                </a:solidFill>
              </a:rPr>
              <a:t>and going deeper into debt)</a:t>
            </a:r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60475" y="1800225"/>
            <a:ext cx="7559675" cy="5040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2253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01FDA551-103C-46A8-B34D-27723083313B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13</a:t>
            </a:fld>
            <a:endParaRPr lang="en-US" smtClean="0"/>
          </a:p>
        </p:txBody>
      </p:sp>
      <p:sp>
        <p:nvSpPr>
          <p:cNvPr id="22532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Aside: Idealistic course development process</a:t>
            </a:r>
          </a:p>
        </p:txBody>
      </p:sp>
      <p:sp>
        <p:nvSpPr>
          <p:cNvPr id="22533" name="AutoShape 2"/>
          <p:cNvSpPr>
            <a:spLocks noChangeArrowheads="1"/>
          </p:cNvSpPr>
          <p:nvPr/>
        </p:nvSpPr>
        <p:spPr bwMode="auto">
          <a:xfrm>
            <a:off x="3959225" y="1260475"/>
            <a:ext cx="1979613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Identify course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objectives  and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content</a:t>
            </a:r>
          </a:p>
        </p:txBody>
      </p:sp>
      <p:sp>
        <p:nvSpPr>
          <p:cNvPr id="22534" name="AutoShape 3"/>
          <p:cNvSpPr>
            <a:spLocks noChangeArrowheads="1"/>
          </p:cNvSpPr>
          <p:nvPr/>
        </p:nvSpPr>
        <p:spPr bwMode="auto">
          <a:xfrm>
            <a:off x="6840538" y="1260475"/>
            <a:ext cx="1979612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Create specific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outcomes for each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class</a:t>
            </a:r>
          </a:p>
        </p:txBody>
      </p:sp>
      <p:sp>
        <p:nvSpPr>
          <p:cNvPr id="22535" name="AutoShape 4"/>
          <p:cNvSpPr>
            <a:spLocks noChangeArrowheads="1"/>
          </p:cNvSpPr>
          <p:nvPr/>
        </p:nvSpPr>
        <p:spPr bwMode="auto">
          <a:xfrm>
            <a:off x="6840538" y="3240088"/>
            <a:ext cx="1979612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Map to experiences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(lectures, projects,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labs, etc.)</a:t>
            </a:r>
          </a:p>
        </p:txBody>
      </p:sp>
      <p:sp>
        <p:nvSpPr>
          <p:cNvPr id="22536" name="AutoShape 5"/>
          <p:cNvSpPr>
            <a:spLocks noChangeArrowheads="1"/>
          </p:cNvSpPr>
          <p:nvPr/>
        </p:nvSpPr>
        <p:spPr bwMode="auto">
          <a:xfrm>
            <a:off x="6840538" y="5219700"/>
            <a:ext cx="1979612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Identify appropriate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tools to assess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(reports, simulation,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tests,...)</a:t>
            </a:r>
          </a:p>
        </p:txBody>
      </p:sp>
      <p:sp>
        <p:nvSpPr>
          <p:cNvPr id="17414" name="AutoShape 6"/>
          <p:cNvSpPr>
            <a:spLocks noChangeArrowheads="1"/>
          </p:cNvSpPr>
          <p:nvPr/>
        </p:nvSpPr>
        <p:spPr bwMode="auto">
          <a:xfrm>
            <a:off x="3959225" y="3240088"/>
            <a:ext cx="1979613" cy="1079500"/>
          </a:xfrm>
          <a:prstGeom prst="flowChartProcess">
            <a:avLst/>
          </a:prstGeom>
          <a:solidFill>
            <a:schemeClr val="accent5">
              <a:lumMod val="75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000" tIns="45000" rIns="90000" bIns="45000" anchor="ctr"/>
          <a:lstStyle/>
          <a:p>
            <a:pPr algn="ctr">
              <a:buFont typeface="Times New Roman" pitchFamily="16" charset="0"/>
              <a:buNone/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Student input</a:t>
            </a:r>
          </a:p>
        </p:txBody>
      </p:sp>
      <p:sp>
        <p:nvSpPr>
          <p:cNvPr id="22538" name="AutoShape 7"/>
          <p:cNvSpPr>
            <a:spLocks noChangeArrowheads="1"/>
          </p:cNvSpPr>
          <p:nvPr/>
        </p:nvSpPr>
        <p:spPr bwMode="auto">
          <a:xfrm>
            <a:off x="3959225" y="5219700"/>
            <a:ext cx="1979613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rgbClr val="000000"/>
                </a:solidFill>
              </a:rPr>
              <a:t>Deliver, grade,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>
                <a:solidFill>
                  <a:srgbClr val="000000"/>
                </a:solidFill>
              </a:rPr>
              <a:t>s</a:t>
            </a:r>
            <a:r>
              <a:rPr lang="en-US" dirty="0" smtClean="0">
                <a:solidFill>
                  <a:srgbClr val="000000"/>
                </a:solidFill>
              </a:rPr>
              <a:t>eek feedback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2539" name="AutoShape 8"/>
          <p:cNvSpPr>
            <a:spLocks noChangeArrowheads="1"/>
          </p:cNvSpPr>
          <p:nvPr/>
        </p:nvSpPr>
        <p:spPr bwMode="auto">
          <a:xfrm>
            <a:off x="1079500" y="5219700"/>
            <a:ext cx="1979613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>
                <a:solidFill>
                  <a:srgbClr val="000000"/>
                </a:solidFill>
              </a:rPr>
              <a:t>A</a:t>
            </a:r>
            <a:r>
              <a:rPr lang="en-US" dirty="0" smtClean="0">
                <a:solidFill>
                  <a:srgbClr val="000000"/>
                </a:solidFill>
              </a:rPr>
              <a:t>nalyze </a:t>
            </a:r>
            <a:r>
              <a:rPr lang="en-US" dirty="0">
                <a:solidFill>
                  <a:srgbClr val="000000"/>
                </a:solidFill>
              </a:rPr>
              <a:t>and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>
                <a:solidFill>
                  <a:srgbClr val="000000"/>
                </a:solidFill>
              </a:rPr>
              <a:t>evaluate data</a:t>
            </a:r>
          </a:p>
        </p:txBody>
      </p:sp>
      <p:sp>
        <p:nvSpPr>
          <p:cNvPr id="22540" name="AutoShape 9"/>
          <p:cNvSpPr>
            <a:spLocks noChangeArrowheads="1"/>
          </p:cNvSpPr>
          <p:nvPr/>
        </p:nvSpPr>
        <p:spPr bwMode="auto">
          <a:xfrm>
            <a:off x="1079500" y="3240088"/>
            <a:ext cx="1979613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Course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improvement</a:t>
            </a:r>
          </a:p>
        </p:txBody>
      </p:sp>
      <p:sp>
        <p:nvSpPr>
          <p:cNvPr id="22541" name="AutoShape 10"/>
          <p:cNvSpPr>
            <a:spLocks noChangeArrowheads="1"/>
          </p:cNvSpPr>
          <p:nvPr/>
        </p:nvSpPr>
        <p:spPr bwMode="auto">
          <a:xfrm>
            <a:off x="6119813" y="1619250"/>
            <a:ext cx="539750" cy="360363"/>
          </a:xfrm>
          <a:prstGeom prst="right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2542" name="AutoShape 11"/>
          <p:cNvSpPr>
            <a:spLocks noChangeArrowheads="1"/>
          </p:cNvSpPr>
          <p:nvPr/>
        </p:nvSpPr>
        <p:spPr bwMode="auto">
          <a:xfrm>
            <a:off x="7615238" y="2519363"/>
            <a:ext cx="360362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2543" name="AutoShape 12"/>
          <p:cNvSpPr>
            <a:spLocks noChangeArrowheads="1"/>
          </p:cNvSpPr>
          <p:nvPr/>
        </p:nvSpPr>
        <p:spPr bwMode="auto">
          <a:xfrm>
            <a:off x="7559675" y="4500563"/>
            <a:ext cx="360363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2544" name="AutoShape 13"/>
          <p:cNvSpPr>
            <a:spLocks noChangeArrowheads="1"/>
          </p:cNvSpPr>
          <p:nvPr/>
        </p:nvSpPr>
        <p:spPr bwMode="auto">
          <a:xfrm>
            <a:off x="6119813" y="5580063"/>
            <a:ext cx="539750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2545" name="AutoShape 14"/>
          <p:cNvSpPr>
            <a:spLocks noChangeArrowheads="1"/>
          </p:cNvSpPr>
          <p:nvPr/>
        </p:nvSpPr>
        <p:spPr bwMode="auto">
          <a:xfrm>
            <a:off x="3240088" y="5580063"/>
            <a:ext cx="539750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2546" name="AutoShape 15"/>
          <p:cNvSpPr>
            <a:spLocks noChangeArrowheads="1"/>
          </p:cNvSpPr>
          <p:nvPr/>
        </p:nvSpPr>
        <p:spPr bwMode="auto">
          <a:xfrm>
            <a:off x="1800225" y="4500563"/>
            <a:ext cx="360363" cy="539750"/>
          </a:xfrm>
          <a:prstGeom prst="up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2547" name="Freeform 16"/>
          <p:cNvSpPr>
            <a:spLocks noChangeArrowheads="1"/>
          </p:cNvSpPr>
          <p:nvPr/>
        </p:nvSpPr>
        <p:spPr bwMode="auto">
          <a:xfrm flipV="1">
            <a:off x="1979613" y="1619250"/>
            <a:ext cx="720725" cy="720725"/>
          </a:xfrm>
          <a:custGeom>
            <a:avLst/>
            <a:gdLst>
              <a:gd name="T0" fmla="*/ 2147483647 w 841"/>
              <a:gd name="T1" fmla="*/ 2147483647 h 854"/>
              <a:gd name="T2" fmla="*/ 2147483647 w 841"/>
              <a:gd name="T3" fmla="*/ 2147483647 h 854"/>
              <a:gd name="T4" fmla="*/ 2147483647 w 841"/>
              <a:gd name="T5" fmla="*/ 2147483647 h 854"/>
              <a:gd name="T6" fmla="*/ 2147483647 w 841"/>
              <a:gd name="T7" fmla="*/ 0 h 854"/>
              <a:gd name="T8" fmla="*/ 0 w 841"/>
              <a:gd name="T9" fmla="*/ 0 h 854"/>
              <a:gd name="T10" fmla="*/ 0 w 841"/>
              <a:gd name="T11" fmla="*/ 2147483647 h 854"/>
              <a:gd name="T12" fmla="*/ 2147483647 w 841"/>
              <a:gd name="T13" fmla="*/ 2147483647 h 854"/>
              <a:gd name="T14" fmla="*/ 2147483647 w 841"/>
              <a:gd name="T15" fmla="*/ 2147483647 h 854"/>
              <a:gd name="T16" fmla="*/ 2147483647 w 841"/>
              <a:gd name="T17" fmla="*/ 2147483647 h 854"/>
              <a:gd name="T18" fmla="*/ 2147483647 w 841"/>
              <a:gd name="T19" fmla="*/ 2147483647 h 8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41"/>
              <a:gd name="T31" fmla="*/ 0 h 854"/>
              <a:gd name="T32" fmla="*/ 841 w 841"/>
              <a:gd name="T33" fmla="*/ 854 h 85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41" h="854">
                <a:moveTo>
                  <a:pt x="517" y="247"/>
                </a:moveTo>
                <a:lnTo>
                  <a:pt x="517" y="415"/>
                </a:lnTo>
                <a:lnTo>
                  <a:pt x="264" y="415"/>
                </a:lnTo>
                <a:lnTo>
                  <a:pt x="264" y="0"/>
                </a:lnTo>
                <a:lnTo>
                  <a:pt x="0" y="0"/>
                </a:lnTo>
                <a:lnTo>
                  <a:pt x="0" y="680"/>
                </a:lnTo>
                <a:lnTo>
                  <a:pt x="517" y="680"/>
                </a:lnTo>
                <a:lnTo>
                  <a:pt x="517" y="854"/>
                </a:lnTo>
                <a:lnTo>
                  <a:pt x="841" y="547"/>
                </a:lnTo>
                <a:lnTo>
                  <a:pt x="517" y="247"/>
                </a:lnTo>
                <a:close/>
              </a:path>
            </a:pathLst>
          </a:cu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2548" name="AutoShape 17"/>
          <p:cNvSpPr>
            <a:spLocks noChangeArrowheads="1"/>
          </p:cNvSpPr>
          <p:nvPr/>
        </p:nvSpPr>
        <p:spPr bwMode="auto">
          <a:xfrm>
            <a:off x="4859338" y="720725"/>
            <a:ext cx="360362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2355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84BD9094-BE30-4EBA-B2F5-17750CE76907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14</a:t>
            </a:fld>
            <a:endParaRPr lang="en-US" smtClean="0"/>
          </a:p>
        </p:txBody>
      </p:sp>
      <p:sp>
        <p:nvSpPr>
          <p:cNvPr id="23556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Program-wide assessment process flow</a:t>
            </a:r>
          </a:p>
        </p:txBody>
      </p:sp>
      <p:grpSp>
        <p:nvGrpSpPr>
          <p:cNvPr id="23557" name="Group 20"/>
          <p:cNvGrpSpPr>
            <a:grpSpLocks/>
          </p:cNvGrpSpPr>
          <p:nvPr/>
        </p:nvGrpSpPr>
        <p:grpSpPr bwMode="auto">
          <a:xfrm>
            <a:off x="1079500" y="720725"/>
            <a:ext cx="7740650" cy="5578475"/>
            <a:chOff x="1079500" y="720725"/>
            <a:chExt cx="7740650" cy="5578475"/>
          </a:xfrm>
        </p:grpSpPr>
        <p:sp>
          <p:nvSpPr>
            <p:cNvPr id="23558" name="AutoShape 2"/>
            <p:cNvSpPr>
              <a:spLocks noChangeArrowheads="1"/>
            </p:cNvSpPr>
            <p:nvPr/>
          </p:nvSpPr>
          <p:spPr bwMode="auto">
            <a:xfrm>
              <a:off x="3959225" y="1260475"/>
              <a:ext cx="1979613" cy="1079500"/>
            </a:xfrm>
            <a:prstGeom prst="flowChartProcess">
              <a:avLst/>
            </a:prstGeom>
            <a:solidFill>
              <a:srgbClr val="0099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>
                  <a:solidFill>
                    <a:srgbClr val="000000"/>
                  </a:solidFill>
                </a:rPr>
                <a:t>Identify major</a:t>
              </a:r>
            </a:p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>
                  <a:solidFill>
                    <a:srgbClr val="000000"/>
                  </a:solidFill>
                </a:rPr>
                <a:t>objectives (including</a:t>
              </a:r>
            </a:p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>
                  <a:solidFill>
                    <a:srgbClr val="000000"/>
                  </a:solidFill>
                </a:rPr>
                <a:t>graduate attributes)</a:t>
              </a:r>
            </a:p>
          </p:txBody>
        </p:sp>
        <p:sp>
          <p:nvSpPr>
            <p:cNvPr id="23559" name="AutoShape 3"/>
            <p:cNvSpPr>
              <a:spLocks noChangeArrowheads="1"/>
            </p:cNvSpPr>
            <p:nvPr/>
          </p:nvSpPr>
          <p:spPr bwMode="auto">
            <a:xfrm>
              <a:off x="6840538" y="1260475"/>
              <a:ext cx="1979612" cy="1079500"/>
            </a:xfrm>
            <a:prstGeom prst="flowChartProcess">
              <a:avLst/>
            </a:prstGeom>
            <a:solidFill>
              <a:srgbClr val="0099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>
                  <a:solidFill>
                    <a:srgbClr val="000000"/>
                  </a:solidFill>
                </a:rPr>
                <a:t>Create</a:t>
              </a:r>
              <a:endParaRPr lang="en-US" i="1">
                <a:solidFill>
                  <a:srgbClr val="000000"/>
                </a:solidFill>
              </a:endParaRPr>
            </a:p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i="1">
                  <a:solidFill>
                    <a:srgbClr val="000000"/>
                  </a:solidFill>
                </a:rPr>
                <a:t>Indicators</a:t>
              </a:r>
            </a:p>
          </p:txBody>
        </p:sp>
        <p:sp>
          <p:nvSpPr>
            <p:cNvPr id="23560" name="AutoShape 4"/>
            <p:cNvSpPr>
              <a:spLocks noChangeArrowheads="1"/>
            </p:cNvSpPr>
            <p:nvPr/>
          </p:nvSpPr>
          <p:spPr bwMode="auto">
            <a:xfrm>
              <a:off x="6840538" y="3240088"/>
              <a:ext cx="1979612" cy="1079500"/>
            </a:xfrm>
            <a:prstGeom prst="flowChartProcess">
              <a:avLst/>
            </a:prstGeom>
            <a:solidFill>
              <a:srgbClr val="0099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>
                  <a:solidFill>
                    <a:srgbClr val="000000"/>
                  </a:solidFill>
                </a:rPr>
                <a:t>Map to courses/</a:t>
              </a:r>
            </a:p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>
                  <a:solidFill>
                    <a:srgbClr val="000000"/>
                  </a:solidFill>
                </a:rPr>
                <a:t>experiences</a:t>
              </a:r>
            </a:p>
          </p:txBody>
        </p:sp>
        <p:sp>
          <p:nvSpPr>
            <p:cNvPr id="23561" name="AutoShape 5"/>
            <p:cNvSpPr>
              <a:spLocks noChangeArrowheads="1"/>
            </p:cNvSpPr>
            <p:nvPr/>
          </p:nvSpPr>
          <p:spPr bwMode="auto">
            <a:xfrm>
              <a:off x="6840538" y="5219700"/>
              <a:ext cx="1979612" cy="1079500"/>
            </a:xfrm>
            <a:prstGeom prst="flowChartProcess">
              <a:avLst/>
            </a:prstGeom>
            <a:solidFill>
              <a:srgbClr val="0099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>
                  <a:solidFill>
                    <a:srgbClr val="000000"/>
                  </a:solidFill>
                </a:rPr>
                <a:t>Identify appropriate</a:t>
              </a:r>
            </a:p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>
                  <a:solidFill>
                    <a:srgbClr val="000000"/>
                  </a:solidFill>
                </a:rPr>
                <a:t>tools to assess</a:t>
              </a:r>
            </a:p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>
                  <a:solidFill>
                    <a:srgbClr val="000000"/>
                  </a:solidFill>
                </a:rPr>
                <a:t>(reports, simulation,</a:t>
              </a:r>
            </a:p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>
                  <a:solidFill>
                    <a:srgbClr val="000000"/>
                  </a:solidFill>
                </a:rPr>
                <a:t>tests,...)</a:t>
              </a:r>
            </a:p>
          </p:txBody>
        </p:sp>
        <p:sp>
          <p:nvSpPr>
            <p:cNvPr id="23562" name="AutoShape 6"/>
            <p:cNvSpPr>
              <a:spLocks noChangeArrowheads="1"/>
            </p:cNvSpPr>
            <p:nvPr/>
          </p:nvSpPr>
          <p:spPr bwMode="auto">
            <a:xfrm>
              <a:off x="3959225" y="3240088"/>
              <a:ext cx="1979613" cy="1079500"/>
            </a:xfrm>
            <a:prstGeom prst="flowChartProcess">
              <a:avLst/>
            </a:prstGeom>
            <a:solidFill>
              <a:srgbClr val="7DA647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>
                  <a:solidFill>
                    <a:srgbClr val="000000"/>
                  </a:solidFill>
                </a:rPr>
                <a:t>Stakeholder input</a:t>
              </a:r>
            </a:p>
          </p:txBody>
        </p:sp>
        <p:sp>
          <p:nvSpPr>
            <p:cNvPr id="23563" name="AutoShape 7"/>
            <p:cNvSpPr>
              <a:spLocks noChangeArrowheads="1"/>
            </p:cNvSpPr>
            <p:nvPr/>
          </p:nvSpPr>
          <p:spPr bwMode="auto">
            <a:xfrm>
              <a:off x="3959225" y="5219700"/>
              <a:ext cx="1979613" cy="1079500"/>
            </a:xfrm>
            <a:prstGeom prst="flowChartProcess">
              <a:avLst/>
            </a:prstGeom>
            <a:solidFill>
              <a:srgbClr val="0099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>
                  <a:solidFill>
                    <a:srgbClr val="000000"/>
                  </a:solidFill>
                </a:rPr>
                <a:t>Course changes/</a:t>
              </a:r>
            </a:p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>
                  <a:solidFill>
                    <a:srgbClr val="000000"/>
                  </a:solidFill>
                </a:rPr>
                <a:t>Measure</a:t>
              </a:r>
            </a:p>
          </p:txBody>
        </p:sp>
        <p:sp>
          <p:nvSpPr>
            <p:cNvPr id="23564" name="AutoShape 8"/>
            <p:cNvSpPr>
              <a:spLocks noChangeArrowheads="1"/>
            </p:cNvSpPr>
            <p:nvPr/>
          </p:nvSpPr>
          <p:spPr bwMode="auto">
            <a:xfrm>
              <a:off x="1079500" y="5219700"/>
              <a:ext cx="1979613" cy="1079500"/>
            </a:xfrm>
            <a:prstGeom prst="flowChartProcess">
              <a:avLst/>
            </a:prstGeom>
            <a:solidFill>
              <a:srgbClr val="0099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>
                  <a:solidFill>
                    <a:srgbClr val="000000"/>
                  </a:solidFill>
                </a:rPr>
                <a:t>Analyze and </a:t>
              </a:r>
            </a:p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>
                  <a:solidFill>
                    <a:srgbClr val="000000"/>
                  </a:solidFill>
                </a:rPr>
                <a:t>evaluate data</a:t>
              </a:r>
            </a:p>
          </p:txBody>
        </p:sp>
        <p:sp>
          <p:nvSpPr>
            <p:cNvPr id="23565" name="AutoShape 9"/>
            <p:cNvSpPr>
              <a:spLocks noChangeArrowheads="1"/>
            </p:cNvSpPr>
            <p:nvPr/>
          </p:nvSpPr>
          <p:spPr bwMode="auto">
            <a:xfrm>
              <a:off x="1079500" y="3240088"/>
              <a:ext cx="1979613" cy="1079500"/>
            </a:xfrm>
            <a:prstGeom prst="flowChartProcess">
              <a:avLst/>
            </a:prstGeom>
            <a:solidFill>
              <a:srgbClr val="0099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>
                  <a:solidFill>
                    <a:srgbClr val="000000"/>
                  </a:solidFill>
                </a:rPr>
                <a:t>Program</a:t>
              </a:r>
            </a:p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>
                  <a:solidFill>
                    <a:srgbClr val="000000"/>
                  </a:solidFill>
                </a:rPr>
                <a:t>improvement</a:t>
              </a:r>
            </a:p>
          </p:txBody>
        </p:sp>
        <p:sp>
          <p:nvSpPr>
            <p:cNvPr id="23566" name="AutoShape 10"/>
            <p:cNvSpPr>
              <a:spLocks noChangeArrowheads="1"/>
            </p:cNvSpPr>
            <p:nvPr/>
          </p:nvSpPr>
          <p:spPr bwMode="auto">
            <a:xfrm>
              <a:off x="6119813" y="1619250"/>
              <a:ext cx="539750" cy="360363"/>
            </a:xfrm>
            <a:prstGeom prst="rightArrow">
              <a:avLst>
                <a:gd name="adj1" fmla="val 50000"/>
                <a:gd name="adj2" fmla="val 37445"/>
              </a:avLst>
            </a:prstGeom>
            <a:solidFill>
              <a:srgbClr val="99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3567" name="AutoShape 11"/>
            <p:cNvSpPr>
              <a:spLocks noChangeArrowheads="1"/>
            </p:cNvSpPr>
            <p:nvPr/>
          </p:nvSpPr>
          <p:spPr bwMode="auto">
            <a:xfrm>
              <a:off x="7615238" y="2519363"/>
              <a:ext cx="360362" cy="539750"/>
            </a:xfrm>
            <a:prstGeom prst="downArrow">
              <a:avLst>
                <a:gd name="adj1" fmla="val 50000"/>
                <a:gd name="adj2" fmla="val 37445"/>
              </a:avLst>
            </a:prstGeom>
            <a:solidFill>
              <a:srgbClr val="99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3568" name="AutoShape 12"/>
            <p:cNvSpPr>
              <a:spLocks noChangeArrowheads="1"/>
            </p:cNvSpPr>
            <p:nvPr/>
          </p:nvSpPr>
          <p:spPr bwMode="auto">
            <a:xfrm>
              <a:off x="7559675" y="4500563"/>
              <a:ext cx="360363" cy="539750"/>
            </a:xfrm>
            <a:prstGeom prst="downArrow">
              <a:avLst>
                <a:gd name="adj1" fmla="val 50000"/>
                <a:gd name="adj2" fmla="val 37445"/>
              </a:avLst>
            </a:prstGeom>
            <a:solidFill>
              <a:srgbClr val="99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3569" name="AutoShape 13"/>
            <p:cNvSpPr>
              <a:spLocks noChangeArrowheads="1"/>
            </p:cNvSpPr>
            <p:nvPr/>
          </p:nvSpPr>
          <p:spPr bwMode="auto">
            <a:xfrm>
              <a:off x="6119813" y="5580063"/>
              <a:ext cx="539750" cy="360362"/>
            </a:xfrm>
            <a:prstGeom prst="leftArrow">
              <a:avLst>
                <a:gd name="adj1" fmla="val 50000"/>
                <a:gd name="adj2" fmla="val 37445"/>
              </a:avLst>
            </a:prstGeom>
            <a:solidFill>
              <a:srgbClr val="99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3570" name="AutoShape 14"/>
            <p:cNvSpPr>
              <a:spLocks noChangeArrowheads="1"/>
            </p:cNvSpPr>
            <p:nvPr/>
          </p:nvSpPr>
          <p:spPr bwMode="auto">
            <a:xfrm>
              <a:off x="3240088" y="5580063"/>
              <a:ext cx="539750" cy="360362"/>
            </a:xfrm>
            <a:prstGeom prst="leftArrow">
              <a:avLst>
                <a:gd name="adj1" fmla="val 50000"/>
                <a:gd name="adj2" fmla="val 37445"/>
              </a:avLst>
            </a:prstGeom>
            <a:solidFill>
              <a:srgbClr val="99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3571" name="AutoShape 15"/>
            <p:cNvSpPr>
              <a:spLocks noChangeArrowheads="1"/>
            </p:cNvSpPr>
            <p:nvPr/>
          </p:nvSpPr>
          <p:spPr bwMode="auto">
            <a:xfrm>
              <a:off x="1800225" y="4500563"/>
              <a:ext cx="360363" cy="539750"/>
            </a:xfrm>
            <a:prstGeom prst="upArrow">
              <a:avLst>
                <a:gd name="adj1" fmla="val 50000"/>
                <a:gd name="adj2" fmla="val 37445"/>
              </a:avLst>
            </a:prstGeom>
            <a:solidFill>
              <a:srgbClr val="99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3572" name="Freeform 16"/>
            <p:cNvSpPr>
              <a:spLocks noChangeArrowheads="1"/>
            </p:cNvSpPr>
            <p:nvPr/>
          </p:nvSpPr>
          <p:spPr bwMode="auto">
            <a:xfrm flipV="1">
              <a:off x="1979613" y="1619250"/>
              <a:ext cx="720725" cy="720725"/>
            </a:xfrm>
            <a:custGeom>
              <a:avLst/>
              <a:gdLst>
                <a:gd name="T0" fmla="*/ 2147483647 w 841"/>
                <a:gd name="T1" fmla="*/ 2147483647 h 854"/>
                <a:gd name="T2" fmla="*/ 2147483647 w 841"/>
                <a:gd name="T3" fmla="*/ 2147483647 h 854"/>
                <a:gd name="T4" fmla="*/ 2147483647 w 841"/>
                <a:gd name="T5" fmla="*/ 2147483647 h 854"/>
                <a:gd name="T6" fmla="*/ 2147483647 w 841"/>
                <a:gd name="T7" fmla="*/ 0 h 854"/>
                <a:gd name="T8" fmla="*/ 0 w 841"/>
                <a:gd name="T9" fmla="*/ 0 h 854"/>
                <a:gd name="T10" fmla="*/ 0 w 841"/>
                <a:gd name="T11" fmla="*/ 2147483647 h 854"/>
                <a:gd name="T12" fmla="*/ 2147483647 w 841"/>
                <a:gd name="T13" fmla="*/ 2147483647 h 854"/>
                <a:gd name="T14" fmla="*/ 2147483647 w 841"/>
                <a:gd name="T15" fmla="*/ 2147483647 h 854"/>
                <a:gd name="T16" fmla="*/ 2147483647 w 841"/>
                <a:gd name="T17" fmla="*/ 2147483647 h 854"/>
                <a:gd name="T18" fmla="*/ 2147483647 w 841"/>
                <a:gd name="T19" fmla="*/ 2147483647 h 85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41"/>
                <a:gd name="T31" fmla="*/ 0 h 854"/>
                <a:gd name="T32" fmla="*/ 841 w 841"/>
                <a:gd name="T33" fmla="*/ 854 h 85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41" h="854">
                  <a:moveTo>
                    <a:pt x="517" y="247"/>
                  </a:moveTo>
                  <a:lnTo>
                    <a:pt x="517" y="415"/>
                  </a:lnTo>
                  <a:lnTo>
                    <a:pt x="264" y="415"/>
                  </a:lnTo>
                  <a:lnTo>
                    <a:pt x="264" y="0"/>
                  </a:lnTo>
                  <a:lnTo>
                    <a:pt x="0" y="0"/>
                  </a:lnTo>
                  <a:lnTo>
                    <a:pt x="0" y="680"/>
                  </a:lnTo>
                  <a:lnTo>
                    <a:pt x="517" y="680"/>
                  </a:lnTo>
                  <a:lnTo>
                    <a:pt x="517" y="854"/>
                  </a:lnTo>
                  <a:lnTo>
                    <a:pt x="841" y="547"/>
                  </a:lnTo>
                  <a:lnTo>
                    <a:pt x="517" y="247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3573" name="AutoShape 17"/>
            <p:cNvSpPr>
              <a:spLocks noChangeArrowheads="1"/>
            </p:cNvSpPr>
            <p:nvPr/>
          </p:nvSpPr>
          <p:spPr bwMode="auto">
            <a:xfrm>
              <a:off x="4859338" y="720725"/>
              <a:ext cx="360362" cy="539750"/>
            </a:xfrm>
            <a:prstGeom prst="downArrow">
              <a:avLst>
                <a:gd name="adj1" fmla="val 50000"/>
                <a:gd name="adj2" fmla="val 37445"/>
              </a:avLst>
            </a:prstGeom>
            <a:solidFill>
              <a:srgbClr val="99CC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CA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2560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3DC15313-E204-443C-9A4A-D8661F077CDB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15</a:t>
            </a:fld>
            <a:endParaRPr lang="en-US" smtClean="0"/>
          </a:p>
        </p:txBody>
      </p:sp>
      <p:sp>
        <p:nvSpPr>
          <p:cNvPr id="2560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Program-wide assessment process flow</a:t>
            </a:r>
          </a:p>
        </p:txBody>
      </p:sp>
      <p:sp>
        <p:nvSpPr>
          <p:cNvPr id="25605" name="AutoShape 2"/>
          <p:cNvSpPr>
            <a:spLocks noChangeArrowheads="1"/>
          </p:cNvSpPr>
          <p:nvPr/>
        </p:nvSpPr>
        <p:spPr bwMode="auto">
          <a:xfrm>
            <a:off x="3959225" y="1260475"/>
            <a:ext cx="1979613" cy="1079500"/>
          </a:xfrm>
          <a:prstGeom prst="flowChartProcess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Identify major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objectives (including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graduate attributes)</a:t>
            </a:r>
          </a:p>
        </p:txBody>
      </p:sp>
      <p:sp>
        <p:nvSpPr>
          <p:cNvPr id="25606" name="AutoShape 3"/>
          <p:cNvSpPr>
            <a:spLocks noChangeArrowheads="1"/>
          </p:cNvSpPr>
          <p:nvPr/>
        </p:nvSpPr>
        <p:spPr bwMode="auto">
          <a:xfrm>
            <a:off x="6840538" y="1260475"/>
            <a:ext cx="1979612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Create</a:t>
            </a:r>
            <a:endParaRPr lang="en-US" i="1">
              <a:solidFill>
                <a:srgbClr val="000000"/>
              </a:solidFill>
            </a:endParaRP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i="1">
                <a:solidFill>
                  <a:srgbClr val="000000"/>
                </a:solidFill>
              </a:rPr>
              <a:t>Indicators</a:t>
            </a:r>
          </a:p>
        </p:txBody>
      </p:sp>
      <p:sp>
        <p:nvSpPr>
          <p:cNvPr id="25607" name="AutoShape 4"/>
          <p:cNvSpPr>
            <a:spLocks noChangeArrowheads="1"/>
          </p:cNvSpPr>
          <p:nvPr/>
        </p:nvSpPr>
        <p:spPr bwMode="auto">
          <a:xfrm>
            <a:off x="6840538" y="3240088"/>
            <a:ext cx="1979612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Map to courses/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experiences</a:t>
            </a:r>
          </a:p>
        </p:txBody>
      </p:sp>
      <p:sp>
        <p:nvSpPr>
          <p:cNvPr id="25608" name="AutoShape 5"/>
          <p:cNvSpPr>
            <a:spLocks noChangeArrowheads="1"/>
          </p:cNvSpPr>
          <p:nvPr/>
        </p:nvSpPr>
        <p:spPr bwMode="auto">
          <a:xfrm>
            <a:off x="6840538" y="5219700"/>
            <a:ext cx="1979612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Identify appropriate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tools to assess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(reports, simulation,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tests,...)</a:t>
            </a:r>
          </a:p>
        </p:txBody>
      </p:sp>
      <p:sp>
        <p:nvSpPr>
          <p:cNvPr id="25609" name="AutoShape 6"/>
          <p:cNvSpPr>
            <a:spLocks noChangeArrowheads="1"/>
          </p:cNvSpPr>
          <p:nvPr/>
        </p:nvSpPr>
        <p:spPr bwMode="auto">
          <a:xfrm>
            <a:off x="3959225" y="3240088"/>
            <a:ext cx="1979613" cy="1079500"/>
          </a:xfrm>
          <a:prstGeom prst="flowChartProcess">
            <a:avLst/>
          </a:prstGeom>
          <a:solidFill>
            <a:srgbClr val="7DA647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Stakeholder input</a:t>
            </a:r>
          </a:p>
        </p:txBody>
      </p:sp>
      <p:sp>
        <p:nvSpPr>
          <p:cNvPr id="25610" name="AutoShape 7"/>
          <p:cNvSpPr>
            <a:spLocks noChangeArrowheads="1"/>
          </p:cNvSpPr>
          <p:nvPr/>
        </p:nvSpPr>
        <p:spPr bwMode="auto">
          <a:xfrm>
            <a:off x="3959225" y="5219700"/>
            <a:ext cx="1979613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Course changes/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Measure</a:t>
            </a:r>
          </a:p>
        </p:txBody>
      </p:sp>
      <p:sp>
        <p:nvSpPr>
          <p:cNvPr id="25611" name="AutoShape 8"/>
          <p:cNvSpPr>
            <a:spLocks noChangeArrowheads="1"/>
          </p:cNvSpPr>
          <p:nvPr/>
        </p:nvSpPr>
        <p:spPr bwMode="auto">
          <a:xfrm>
            <a:off x="1079500" y="5219700"/>
            <a:ext cx="1979613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Analyze and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evaluate data</a:t>
            </a:r>
          </a:p>
        </p:txBody>
      </p:sp>
      <p:sp>
        <p:nvSpPr>
          <p:cNvPr id="25612" name="AutoShape 9"/>
          <p:cNvSpPr>
            <a:spLocks noChangeArrowheads="1"/>
          </p:cNvSpPr>
          <p:nvPr/>
        </p:nvSpPr>
        <p:spPr bwMode="auto">
          <a:xfrm>
            <a:off x="1079500" y="3240088"/>
            <a:ext cx="1979613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Program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improvement</a:t>
            </a:r>
          </a:p>
        </p:txBody>
      </p:sp>
      <p:sp>
        <p:nvSpPr>
          <p:cNvPr id="25613" name="AutoShape 10"/>
          <p:cNvSpPr>
            <a:spLocks noChangeArrowheads="1"/>
          </p:cNvSpPr>
          <p:nvPr/>
        </p:nvSpPr>
        <p:spPr bwMode="auto">
          <a:xfrm>
            <a:off x="6119813" y="1619250"/>
            <a:ext cx="539750" cy="360363"/>
          </a:xfrm>
          <a:prstGeom prst="right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5614" name="AutoShape 11"/>
          <p:cNvSpPr>
            <a:spLocks noChangeArrowheads="1"/>
          </p:cNvSpPr>
          <p:nvPr/>
        </p:nvSpPr>
        <p:spPr bwMode="auto">
          <a:xfrm>
            <a:off x="7615238" y="2519363"/>
            <a:ext cx="360362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5615" name="AutoShape 12"/>
          <p:cNvSpPr>
            <a:spLocks noChangeArrowheads="1"/>
          </p:cNvSpPr>
          <p:nvPr/>
        </p:nvSpPr>
        <p:spPr bwMode="auto">
          <a:xfrm>
            <a:off x="7559675" y="4500563"/>
            <a:ext cx="360363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5616" name="AutoShape 13"/>
          <p:cNvSpPr>
            <a:spLocks noChangeArrowheads="1"/>
          </p:cNvSpPr>
          <p:nvPr/>
        </p:nvSpPr>
        <p:spPr bwMode="auto">
          <a:xfrm>
            <a:off x="6119813" y="5580063"/>
            <a:ext cx="539750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5617" name="AutoShape 14"/>
          <p:cNvSpPr>
            <a:spLocks noChangeArrowheads="1"/>
          </p:cNvSpPr>
          <p:nvPr/>
        </p:nvSpPr>
        <p:spPr bwMode="auto">
          <a:xfrm>
            <a:off x="3240088" y="5580063"/>
            <a:ext cx="539750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5618" name="AutoShape 15"/>
          <p:cNvSpPr>
            <a:spLocks noChangeArrowheads="1"/>
          </p:cNvSpPr>
          <p:nvPr/>
        </p:nvSpPr>
        <p:spPr bwMode="auto">
          <a:xfrm>
            <a:off x="1800225" y="4500563"/>
            <a:ext cx="360363" cy="539750"/>
          </a:xfrm>
          <a:prstGeom prst="up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5619" name="Freeform 16"/>
          <p:cNvSpPr>
            <a:spLocks noChangeArrowheads="1"/>
          </p:cNvSpPr>
          <p:nvPr/>
        </p:nvSpPr>
        <p:spPr bwMode="auto">
          <a:xfrm flipV="1">
            <a:off x="1979613" y="1619250"/>
            <a:ext cx="720725" cy="720725"/>
          </a:xfrm>
          <a:custGeom>
            <a:avLst/>
            <a:gdLst>
              <a:gd name="T0" fmla="*/ 2147483647 w 841"/>
              <a:gd name="T1" fmla="*/ 2147483647 h 854"/>
              <a:gd name="T2" fmla="*/ 2147483647 w 841"/>
              <a:gd name="T3" fmla="*/ 2147483647 h 854"/>
              <a:gd name="T4" fmla="*/ 2147483647 w 841"/>
              <a:gd name="T5" fmla="*/ 2147483647 h 854"/>
              <a:gd name="T6" fmla="*/ 2147483647 w 841"/>
              <a:gd name="T7" fmla="*/ 0 h 854"/>
              <a:gd name="T8" fmla="*/ 0 w 841"/>
              <a:gd name="T9" fmla="*/ 0 h 854"/>
              <a:gd name="T10" fmla="*/ 0 w 841"/>
              <a:gd name="T11" fmla="*/ 2147483647 h 854"/>
              <a:gd name="T12" fmla="*/ 2147483647 w 841"/>
              <a:gd name="T13" fmla="*/ 2147483647 h 854"/>
              <a:gd name="T14" fmla="*/ 2147483647 w 841"/>
              <a:gd name="T15" fmla="*/ 2147483647 h 854"/>
              <a:gd name="T16" fmla="*/ 2147483647 w 841"/>
              <a:gd name="T17" fmla="*/ 2147483647 h 854"/>
              <a:gd name="T18" fmla="*/ 2147483647 w 841"/>
              <a:gd name="T19" fmla="*/ 2147483647 h 8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41"/>
              <a:gd name="T31" fmla="*/ 0 h 854"/>
              <a:gd name="T32" fmla="*/ 841 w 841"/>
              <a:gd name="T33" fmla="*/ 854 h 85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41" h="854">
                <a:moveTo>
                  <a:pt x="517" y="247"/>
                </a:moveTo>
                <a:lnTo>
                  <a:pt x="517" y="415"/>
                </a:lnTo>
                <a:lnTo>
                  <a:pt x="264" y="415"/>
                </a:lnTo>
                <a:lnTo>
                  <a:pt x="264" y="0"/>
                </a:lnTo>
                <a:lnTo>
                  <a:pt x="0" y="0"/>
                </a:lnTo>
                <a:lnTo>
                  <a:pt x="0" y="680"/>
                </a:lnTo>
                <a:lnTo>
                  <a:pt x="517" y="680"/>
                </a:lnTo>
                <a:lnTo>
                  <a:pt x="517" y="854"/>
                </a:lnTo>
                <a:lnTo>
                  <a:pt x="841" y="547"/>
                </a:lnTo>
                <a:lnTo>
                  <a:pt x="517" y="247"/>
                </a:lnTo>
                <a:close/>
              </a:path>
            </a:pathLst>
          </a:cu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5620" name="AutoShape 17"/>
          <p:cNvSpPr>
            <a:spLocks noChangeArrowheads="1"/>
          </p:cNvSpPr>
          <p:nvPr/>
        </p:nvSpPr>
        <p:spPr bwMode="auto">
          <a:xfrm>
            <a:off x="4859338" y="720725"/>
            <a:ext cx="360362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Creating Program objectives</a:t>
            </a: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02932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>
                <a:solidFill>
                  <a:srgbClr val="FF0000"/>
                </a:solidFill>
              </a:rPr>
              <a:t>CEAB graduate attributes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Strategic plans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Advisory boards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Major employers of graduates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Input from stakeholders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Focus groups, surveys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SWOT (strengths, weaknesses, opportunities, threats) analysis</a:t>
            </a:r>
          </a:p>
          <a:p>
            <a:pPr marL="431800" indent="-323850" eaLnBrk="1"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b="1" smtClean="0"/>
              <a:t>What do you want your program to be known for?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2765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808A7D6A-7E7D-4571-9726-4FECB870D4C8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17</a:t>
            </a:fld>
            <a:endParaRPr lang="en-US" smtClean="0"/>
          </a:p>
        </p:txBody>
      </p:sp>
      <p:sp>
        <p:nvSpPr>
          <p:cNvPr id="27652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Program-wide assessment process flow</a:t>
            </a:r>
          </a:p>
        </p:txBody>
      </p:sp>
      <p:sp>
        <p:nvSpPr>
          <p:cNvPr id="17410" name="AutoShape 2"/>
          <p:cNvSpPr>
            <a:spLocks noChangeArrowheads="1"/>
          </p:cNvSpPr>
          <p:nvPr/>
        </p:nvSpPr>
        <p:spPr bwMode="auto">
          <a:xfrm>
            <a:off x="3959225" y="1260475"/>
            <a:ext cx="1979613" cy="1079500"/>
          </a:xfrm>
          <a:prstGeom prst="flowChartProcess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000" tIns="45000" rIns="90000" bIns="45000" anchor="ctr"/>
          <a:lstStyle/>
          <a:p>
            <a:pPr algn="ctr">
              <a:buFont typeface="Times New Roman" pitchFamily="16" charset="0"/>
              <a:buNone/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Identify major</a:t>
            </a:r>
          </a:p>
          <a:p>
            <a:pPr algn="ctr">
              <a:buFont typeface="Times New Roman" pitchFamily="16" charset="0"/>
              <a:buNone/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objectives (including</a:t>
            </a:r>
          </a:p>
          <a:p>
            <a:pPr algn="ctr">
              <a:buFont typeface="Times New Roman" pitchFamily="16" charset="0"/>
              <a:buNone/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graduate attributes)</a:t>
            </a:r>
          </a:p>
        </p:txBody>
      </p:sp>
      <p:sp>
        <p:nvSpPr>
          <p:cNvPr id="27654" name="AutoShape 3"/>
          <p:cNvSpPr>
            <a:spLocks noChangeArrowheads="1"/>
          </p:cNvSpPr>
          <p:nvPr/>
        </p:nvSpPr>
        <p:spPr bwMode="auto">
          <a:xfrm>
            <a:off x="6840538" y="1260475"/>
            <a:ext cx="1979612" cy="1079500"/>
          </a:xfrm>
          <a:prstGeom prst="flowChartProcess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Create</a:t>
            </a:r>
            <a:endParaRPr lang="en-US" i="1">
              <a:solidFill>
                <a:srgbClr val="000000"/>
              </a:solidFill>
            </a:endParaRP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i="1">
                <a:solidFill>
                  <a:srgbClr val="000000"/>
                </a:solidFill>
              </a:rPr>
              <a:t>Indicators</a:t>
            </a:r>
          </a:p>
        </p:txBody>
      </p:sp>
      <p:sp>
        <p:nvSpPr>
          <p:cNvPr id="27655" name="AutoShape 4"/>
          <p:cNvSpPr>
            <a:spLocks noChangeArrowheads="1"/>
          </p:cNvSpPr>
          <p:nvPr/>
        </p:nvSpPr>
        <p:spPr bwMode="auto">
          <a:xfrm>
            <a:off x="6840538" y="3240088"/>
            <a:ext cx="1979612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Map to courses/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experiences</a:t>
            </a:r>
          </a:p>
        </p:txBody>
      </p:sp>
      <p:sp>
        <p:nvSpPr>
          <p:cNvPr id="27656" name="AutoShape 5"/>
          <p:cNvSpPr>
            <a:spLocks noChangeArrowheads="1"/>
          </p:cNvSpPr>
          <p:nvPr/>
        </p:nvSpPr>
        <p:spPr bwMode="auto">
          <a:xfrm>
            <a:off x="6840538" y="5219700"/>
            <a:ext cx="1979612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Identify appropriate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tools to assess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(reports, simulation,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tests,...)</a:t>
            </a:r>
          </a:p>
        </p:txBody>
      </p:sp>
      <p:sp>
        <p:nvSpPr>
          <p:cNvPr id="27657" name="AutoShape 6"/>
          <p:cNvSpPr>
            <a:spLocks noChangeArrowheads="1"/>
          </p:cNvSpPr>
          <p:nvPr/>
        </p:nvSpPr>
        <p:spPr bwMode="auto">
          <a:xfrm>
            <a:off x="3959225" y="3240088"/>
            <a:ext cx="1979613" cy="1079500"/>
          </a:xfrm>
          <a:prstGeom prst="flowChartProcess">
            <a:avLst/>
          </a:prstGeom>
          <a:solidFill>
            <a:srgbClr val="7DA647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Stakeholder input</a:t>
            </a:r>
          </a:p>
        </p:txBody>
      </p:sp>
      <p:sp>
        <p:nvSpPr>
          <p:cNvPr id="27658" name="AutoShape 7"/>
          <p:cNvSpPr>
            <a:spLocks noChangeArrowheads="1"/>
          </p:cNvSpPr>
          <p:nvPr/>
        </p:nvSpPr>
        <p:spPr bwMode="auto">
          <a:xfrm>
            <a:off x="3959225" y="5219700"/>
            <a:ext cx="1979613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Course changes/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Measure</a:t>
            </a:r>
          </a:p>
        </p:txBody>
      </p:sp>
      <p:sp>
        <p:nvSpPr>
          <p:cNvPr id="27659" name="AutoShape 8"/>
          <p:cNvSpPr>
            <a:spLocks noChangeArrowheads="1"/>
          </p:cNvSpPr>
          <p:nvPr/>
        </p:nvSpPr>
        <p:spPr bwMode="auto">
          <a:xfrm>
            <a:off x="1079500" y="5219700"/>
            <a:ext cx="1979613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Analyze and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evaluate data</a:t>
            </a:r>
          </a:p>
        </p:txBody>
      </p:sp>
      <p:sp>
        <p:nvSpPr>
          <p:cNvPr id="27660" name="AutoShape 9"/>
          <p:cNvSpPr>
            <a:spLocks noChangeArrowheads="1"/>
          </p:cNvSpPr>
          <p:nvPr/>
        </p:nvSpPr>
        <p:spPr bwMode="auto">
          <a:xfrm>
            <a:off x="1079500" y="3240088"/>
            <a:ext cx="1979613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Program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improvement</a:t>
            </a:r>
          </a:p>
        </p:txBody>
      </p:sp>
      <p:sp>
        <p:nvSpPr>
          <p:cNvPr id="27661" name="AutoShape 10"/>
          <p:cNvSpPr>
            <a:spLocks noChangeArrowheads="1"/>
          </p:cNvSpPr>
          <p:nvPr/>
        </p:nvSpPr>
        <p:spPr bwMode="auto">
          <a:xfrm>
            <a:off x="6119813" y="1619250"/>
            <a:ext cx="539750" cy="360363"/>
          </a:xfrm>
          <a:prstGeom prst="right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7662" name="AutoShape 11"/>
          <p:cNvSpPr>
            <a:spLocks noChangeArrowheads="1"/>
          </p:cNvSpPr>
          <p:nvPr/>
        </p:nvSpPr>
        <p:spPr bwMode="auto">
          <a:xfrm>
            <a:off x="7615238" y="2519363"/>
            <a:ext cx="360362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7663" name="AutoShape 12"/>
          <p:cNvSpPr>
            <a:spLocks noChangeArrowheads="1"/>
          </p:cNvSpPr>
          <p:nvPr/>
        </p:nvSpPr>
        <p:spPr bwMode="auto">
          <a:xfrm>
            <a:off x="7559675" y="4500563"/>
            <a:ext cx="360363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7664" name="AutoShape 13"/>
          <p:cNvSpPr>
            <a:spLocks noChangeArrowheads="1"/>
          </p:cNvSpPr>
          <p:nvPr/>
        </p:nvSpPr>
        <p:spPr bwMode="auto">
          <a:xfrm>
            <a:off x="6119813" y="5580063"/>
            <a:ext cx="539750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7665" name="AutoShape 14"/>
          <p:cNvSpPr>
            <a:spLocks noChangeArrowheads="1"/>
          </p:cNvSpPr>
          <p:nvPr/>
        </p:nvSpPr>
        <p:spPr bwMode="auto">
          <a:xfrm>
            <a:off x="3240088" y="5580063"/>
            <a:ext cx="539750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7666" name="AutoShape 15"/>
          <p:cNvSpPr>
            <a:spLocks noChangeArrowheads="1"/>
          </p:cNvSpPr>
          <p:nvPr/>
        </p:nvSpPr>
        <p:spPr bwMode="auto">
          <a:xfrm>
            <a:off x="1800225" y="4500563"/>
            <a:ext cx="360363" cy="539750"/>
          </a:xfrm>
          <a:prstGeom prst="up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7667" name="Freeform 16"/>
          <p:cNvSpPr>
            <a:spLocks noChangeArrowheads="1"/>
          </p:cNvSpPr>
          <p:nvPr/>
        </p:nvSpPr>
        <p:spPr bwMode="auto">
          <a:xfrm flipV="1">
            <a:off x="1979613" y="1619250"/>
            <a:ext cx="720725" cy="720725"/>
          </a:xfrm>
          <a:custGeom>
            <a:avLst/>
            <a:gdLst>
              <a:gd name="T0" fmla="*/ 2147483647 w 841"/>
              <a:gd name="T1" fmla="*/ 2147483647 h 854"/>
              <a:gd name="T2" fmla="*/ 2147483647 w 841"/>
              <a:gd name="T3" fmla="*/ 2147483647 h 854"/>
              <a:gd name="T4" fmla="*/ 2147483647 w 841"/>
              <a:gd name="T5" fmla="*/ 2147483647 h 854"/>
              <a:gd name="T6" fmla="*/ 2147483647 w 841"/>
              <a:gd name="T7" fmla="*/ 0 h 854"/>
              <a:gd name="T8" fmla="*/ 0 w 841"/>
              <a:gd name="T9" fmla="*/ 0 h 854"/>
              <a:gd name="T10" fmla="*/ 0 w 841"/>
              <a:gd name="T11" fmla="*/ 2147483647 h 854"/>
              <a:gd name="T12" fmla="*/ 2147483647 w 841"/>
              <a:gd name="T13" fmla="*/ 2147483647 h 854"/>
              <a:gd name="T14" fmla="*/ 2147483647 w 841"/>
              <a:gd name="T15" fmla="*/ 2147483647 h 854"/>
              <a:gd name="T16" fmla="*/ 2147483647 w 841"/>
              <a:gd name="T17" fmla="*/ 2147483647 h 854"/>
              <a:gd name="T18" fmla="*/ 2147483647 w 841"/>
              <a:gd name="T19" fmla="*/ 2147483647 h 8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41"/>
              <a:gd name="T31" fmla="*/ 0 h 854"/>
              <a:gd name="T32" fmla="*/ 841 w 841"/>
              <a:gd name="T33" fmla="*/ 854 h 85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41" h="854">
                <a:moveTo>
                  <a:pt x="517" y="247"/>
                </a:moveTo>
                <a:lnTo>
                  <a:pt x="517" y="415"/>
                </a:lnTo>
                <a:lnTo>
                  <a:pt x="264" y="415"/>
                </a:lnTo>
                <a:lnTo>
                  <a:pt x="264" y="0"/>
                </a:lnTo>
                <a:lnTo>
                  <a:pt x="0" y="0"/>
                </a:lnTo>
                <a:lnTo>
                  <a:pt x="0" y="680"/>
                </a:lnTo>
                <a:lnTo>
                  <a:pt x="517" y="680"/>
                </a:lnTo>
                <a:lnTo>
                  <a:pt x="517" y="854"/>
                </a:lnTo>
                <a:lnTo>
                  <a:pt x="841" y="547"/>
                </a:lnTo>
                <a:lnTo>
                  <a:pt x="517" y="247"/>
                </a:lnTo>
                <a:close/>
              </a:path>
            </a:pathLst>
          </a:cu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7668" name="AutoShape 17"/>
          <p:cNvSpPr>
            <a:spLocks noChangeArrowheads="1"/>
          </p:cNvSpPr>
          <p:nvPr/>
        </p:nvSpPr>
        <p:spPr bwMode="auto">
          <a:xfrm>
            <a:off x="4859338" y="720725"/>
            <a:ext cx="360362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2867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CC52E10B-3F87-4A8D-AAFD-B2368E79A541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18</a:t>
            </a:fld>
            <a:endParaRPr lang="en-US" smtClean="0"/>
          </a:p>
        </p:txBody>
      </p:sp>
      <p:sp>
        <p:nvSpPr>
          <p:cNvPr id="28676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Why indicators?</a:t>
            </a:r>
          </a:p>
        </p:txBody>
      </p:sp>
      <p:sp>
        <p:nvSpPr>
          <p:cNvPr id="28677" name="AutoShape 2"/>
          <p:cNvSpPr>
            <a:spLocks noChangeArrowheads="1"/>
          </p:cNvSpPr>
          <p:nvPr/>
        </p:nvSpPr>
        <p:spPr bwMode="auto">
          <a:xfrm>
            <a:off x="900113" y="1260475"/>
            <a:ext cx="7920037" cy="1619250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b="1">
                <a:solidFill>
                  <a:srgbClr val="FFFFFF"/>
                </a:solidFill>
              </a:rPr>
              <a:t>Lifelong learning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>
                <a:solidFill>
                  <a:srgbClr val="FFFFFF"/>
                </a:solidFill>
              </a:rPr>
              <a:t>An ability to identify and address their own educational needs in a changing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>
                <a:solidFill>
                  <a:srgbClr val="FFFFFF"/>
                </a:solidFill>
              </a:rPr>
              <a:t>world in ways sufficient to maintain their competence and to allow them to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>
                <a:solidFill>
                  <a:srgbClr val="FFFFFF"/>
                </a:solidFill>
              </a:rPr>
              <a:t>contribute to the advancement of knowledge</a:t>
            </a:r>
          </a:p>
        </p:txBody>
      </p:sp>
      <p:sp>
        <p:nvSpPr>
          <p:cNvPr id="28678" name="AutoShape 3"/>
          <p:cNvSpPr>
            <a:spLocks noChangeArrowheads="1"/>
          </p:cNvSpPr>
          <p:nvPr/>
        </p:nvSpPr>
        <p:spPr bwMode="auto">
          <a:xfrm>
            <a:off x="720725" y="3419475"/>
            <a:ext cx="2519363" cy="900113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en-US">
                <a:solidFill>
                  <a:srgbClr val="000000"/>
                </a:solidFill>
              </a:rPr>
              <a:t>Can this be directly </a:t>
            </a:r>
          </a:p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en-US">
                <a:solidFill>
                  <a:srgbClr val="000000"/>
                </a:solidFill>
              </a:rPr>
              <a:t>measured?</a:t>
            </a:r>
          </a:p>
        </p:txBody>
      </p:sp>
      <p:sp>
        <p:nvSpPr>
          <p:cNvPr id="28679" name="AutoShape 4"/>
          <p:cNvSpPr>
            <a:spLocks noChangeArrowheads="1"/>
          </p:cNvSpPr>
          <p:nvPr/>
        </p:nvSpPr>
        <p:spPr bwMode="auto">
          <a:xfrm>
            <a:off x="3600450" y="3419475"/>
            <a:ext cx="2519363" cy="900113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en-US">
                <a:solidFill>
                  <a:srgbClr val="000000"/>
                </a:solidFill>
              </a:rPr>
              <a:t>Would multiple assessors</a:t>
            </a:r>
          </a:p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en-US">
                <a:solidFill>
                  <a:srgbClr val="000000"/>
                </a:solidFill>
              </a:rPr>
              <a:t>be consistent?</a:t>
            </a:r>
          </a:p>
        </p:txBody>
      </p:sp>
      <p:sp>
        <p:nvSpPr>
          <p:cNvPr id="28680" name="AutoShape 5"/>
          <p:cNvSpPr>
            <a:spLocks noChangeArrowheads="1"/>
          </p:cNvSpPr>
          <p:nvPr/>
        </p:nvSpPr>
        <p:spPr bwMode="auto">
          <a:xfrm>
            <a:off x="6480175" y="3419475"/>
            <a:ext cx="2519363" cy="900113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en-US">
                <a:solidFill>
                  <a:srgbClr val="000000"/>
                </a:solidFill>
              </a:rPr>
              <a:t>How meaningful would </a:t>
            </a:r>
          </a:p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en-US">
                <a:solidFill>
                  <a:srgbClr val="000000"/>
                </a:solidFill>
              </a:rPr>
              <a:t>the assessment be?</a:t>
            </a:r>
          </a:p>
        </p:txBody>
      </p:sp>
      <p:sp>
        <p:nvSpPr>
          <p:cNvPr id="28681" name="Line 6"/>
          <p:cNvSpPr>
            <a:spLocks noChangeShapeType="1"/>
          </p:cNvSpPr>
          <p:nvPr/>
        </p:nvSpPr>
        <p:spPr bwMode="auto">
          <a:xfrm flipH="1">
            <a:off x="1978025" y="2879725"/>
            <a:ext cx="2882900" cy="5397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8682" name="Line 7"/>
          <p:cNvSpPr>
            <a:spLocks noChangeShapeType="1"/>
          </p:cNvSpPr>
          <p:nvPr/>
        </p:nvSpPr>
        <p:spPr bwMode="auto">
          <a:xfrm>
            <a:off x="4859338" y="2879725"/>
            <a:ext cx="2879725" cy="5397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8683" name="Line 8"/>
          <p:cNvSpPr>
            <a:spLocks noChangeShapeType="1"/>
          </p:cNvSpPr>
          <p:nvPr/>
        </p:nvSpPr>
        <p:spPr bwMode="auto">
          <a:xfrm>
            <a:off x="4859338" y="2879725"/>
            <a:ext cx="1587" cy="5397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3561" name="AutoShape 9"/>
          <p:cNvSpPr>
            <a:spLocks noChangeArrowheads="1"/>
          </p:cNvSpPr>
          <p:nvPr/>
        </p:nvSpPr>
        <p:spPr bwMode="auto">
          <a:xfrm>
            <a:off x="1079500" y="5400675"/>
            <a:ext cx="7559675" cy="900113"/>
          </a:xfrm>
          <a:prstGeom prst="roundRect">
            <a:avLst>
              <a:gd name="adj" fmla="val 16667"/>
            </a:avLst>
          </a:prstGeom>
          <a:solidFill>
            <a:srgbClr val="B84747">
              <a:alpha val="50195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000">
                <a:solidFill>
                  <a:srgbClr val="000000"/>
                </a:solidFill>
              </a:rPr>
              <a:t>Probably not, so more specific measurable </a:t>
            </a:r>
            <a:r>
              <a:rPr lang="en-US" sz="2000" i="1">
                <a:solidFill>
                  <a:srgbClr val="000000"/>
                </a:solidFill>
              </a:rPr>
              <a:t>indicators</a:t>
            </a:r>
            <a:r>
              <a:rPr lang="en-US" sz="2000">
                <a:solidFill>
                  <a:srgbClr val="000000"/>
                </a:solidFill>
              </a:rPr>
              <a:t> are needed.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000">
                <a:solidFill>
                  <a:srgbClr val="000000"/>
                </a:solidFill>
              </a:rPr>
              <a:t>This allows </a:t>
            </a:r>
            <a:r>
              <a:rPr lang="en-US" sz="2000" b="1" i="1">
                <a:solidFill>
                  <a:srgbClr val="000000"/>
                </a:solidFill>
              </a:rPr>
              <a:t>the program</a:t>
            </a:r>
            <a:r>
              <a:rPr lang="en-US" sz="2000">
                <a:solidFill>
                  <a:srgbClr val="000000"/>
                </a:solidFill>
              </a:rPr>
              <a:t> to decide what is important</a:t>
            </a:r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>
            <a:off x="1979613" y="4319588"/>
            <a:ext cx="2879725" cy="1079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3563" name="Line 11"/>
          <p:cNvSpPr>
            <a:spLocks noChangeShapeType="1"/>
          </p:cNvSpPr>
          <p:nvPr/>
        </p:nvSpPr>
        <p:spPr bwMode="auto">
          <a:xfrm>
            <a:off x="4859338" y="4319588"/>
            <a:ext cx="1587" cy="1079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 flipH="1">
            <a:off x="4857750" y="4319588"/>
            <a:ext cx="2703513" cy="1079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1" grpId="0" animBg="1"/>
      <p:bldP spid="23562" grpId="0" animBg="1"/>
      <p:bldP spid="23563" grpId="0" animBg="1"/>
      <p:bldP spid="2356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2969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AE843B0C-0385-402F-80FD-11E1CD46F729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19</a:t>
            </a:fld>
            <a:endParaRPr lang="en-US" smtClean="0"/>
          </a:p>
        </p:txBody>
      </p:sp>
      <p:sp>
        <p:nvSpPr>
          <p:cNvPr id="29700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Indicators: examples</a:t>
            </a:r>
          </a:p>
        </p:txBody>
      </p:sp>
      <p:sp>
        <p:nvSpPr>
          <p:cNvPr id="29701" name="AutoShape 2"/>
          <p:cNvSpPr>
            <a:spLocks noChangeArrowheads="1"/>
          </p:cNvSpPr>
          <p:nvPr/>
        </p:nvSpPr>
        <p:spPr bwMode="auto">
          <a:xfrm>
            <a:off x="1619250" y="1260475"/>
            <a:ext cx="7920038" cy="1619250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b="1">
                <a:solidFill>
                  <a:srgbClr val="FFFFFF"/>
                </a:solidFill>
              </a:rPr>
              <a:t>Lifelong learning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>
                <a:solidFill>
                  <a:srgbClr val="FFFFFF"/>
                </a:solidFill>
              </a:rPr>
              <a:t>An ability to identify and address their own educational needs in a changing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>
                <a:solidFill>
                  <a:srgbClr val="FFFFFF"/>
                </a:solidFill>
              </a:rPr>
              <a:t>world in ways sufficient to maintain their competence and to allow them to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>
                <a:solidFill>
                  <a:srgbClr val="FFFFFF"/>
                </a:solidFill>
              </a:rPr>
              <a:t>contribute to the advancement of knowledge</a:t>
            </a:r>
          </a:p>
        </p:txBody>
      </p:sp>
      <p:sp>
        <p:nvSpPr>
          <p:cNvPr id="29702" name="AutoShape 3"/>
          <p:cNvSpPr>
            <a:spLocks noChangeArrowheads="1"/>
          </p:cNvSpPr>
          <p:nvPr/>
        </p:nvSpPr>
        <p:spPr bwMode="auto">
          <a:xfrm>
            <a:off x="1979613" y="3779838"/>
            <a:ext cx="3419475" cy="1439862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>
                <a:solidFill>
                  <a:srgbClr val="000000"/>
                </a:solidFill>
              </a:rPr>
              <a:t>Critically evaluates information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>
                <a:solidFill>
                  <a:srgbClr val="000000"/>
                </a:solidFill>
              </a:rPr>
              <a:t>for authority, currency, and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>
                <a:solidFill>
                  <a:srgbClr val="000000"/>
                </a:solidFill>
              </a:rPr>
              <a:t> objectivity</a:t>
            </a:r>
          </a:p>
        </p:txBody>
      </p:sp>
      <p:sp>
        <p:nvSpPr>
          <p:cNvPr id="29703" name="AutoShape 4"/>
          <p:cNvSpPr>
            <a:spLocks noChangeArrowheads="1"/>
          </p:cNvSpPr>
          <p:nvPr/>
        </p:nvSpPr>
        <p:spPr bwMode="auto">
          <a:xfrm>
            <a:off x="5759450" y="5400675"/>
            <a:ext cx="3600450" cy="1619250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>
                <a:solidFill>
                  <a:srgbClr val="000000"/>
                </a:solidFill>
              </a:rPr>
              <a:t>Uses information ethically and legally 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>
                <a:solidFill>
                  <a:srgbClr val="000000"/>
                </a:solidFill>
              </a:rPr>
              <a:t>to accomplish a specific purpose</a:t>
            </a:r>
          </a:p>
        </p:txBody>
      </p:sp>
      <p:sp>
        <p:nvSpPr>
          <p:cNvPr id="29704" name="AutoShape 5"/>
          <p:cNvSpPr>
            <a:spLocks noChangeArrowheads="1"/>
          </p:cNvSpPr>
          <p:nvPr/>
        </p:nvSpPr>
        <p:spPr bwMode="auto">
          <a:xfrm>
            <a:off x="5759450" y="3789363"/>
            <a:ext cx="3621088" cy="1439862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</a:rPr>
              <a:t>Identify gap in knowledge and 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</a:rPr>
              <a:t>develop a plan to address</a:t>
            </a:r>
          </a:p>
        </p:txBody>
      </p:sp>
      <p:sp>
        <p:nvSpPr>
          <p:cNvPr id="29705" name="Line 6"/>
          <p:cNvSpPr>
            <a:spLocks noChangeShapeType="1"/>
          </p:cNvSpPr>
          <p:nvPr/>
        </p:nvSpPr>
        <p:spPr bwMode="auto">
          <a:xfrm>
            <a:off x="5456238" y="2890838"/>
            <a:ext cx="1587" cy="5397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9706" name="Text Box 7"/>
          <p:cNvSpPr txBox="1">
            <a:spLocks noChangeArrowheads="1"/>
          </p:cNvSpPr>
          <p:nvPr/>
        </p:nvSpPr>
        <p:spPr bwMode="auto">
          <a:xfrm>
            <a:off x="179388" y="1692275"/>
            <a:ext cx="1079500" cy="647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</a:tabLst>
            </a:pPr>
            <a:r>
              <a:rPr lang="en-US" i="1">
                <a:solidFill>
                  <a:srgbClr val="000000"/>
                </a:solidFill>
              </a:rPr>
              <a:t>Graduate</a:t>
            </a:r>
          </a:p>
          <a:p>
            <a:pPr>
              <a:tabLst>
                <a:tab pos="723900" algn="l"/>
              </a:tabLst>
            </a:pPr>
            <a:r>
              <a:rPr lang="en-US" i="1">
                <a:solidFill>
                  <a:srgbClr val="000000"/>
                </a:solidFill>
              </a:rPr>
              <a:t>attribute</a:t>
            </a:r>
          </a:p>
        </p:txBody>
      </p:sp>
      <p:sp>
        <p:nvSpPr>
          <p:cNvPr id="29707" name="Text Box 8"/>
          <p:cNvSpPr txBox="1">
            <a:spLocks noChangeArrowheads="1"/>
          </p:cNvSpPr>
          <p:nvPr/>
        </p:nvSpPr>
        <p:spPr bwMode="auto">
          <a:xfrm>
            <a:off x="4679950" y="3419475"/>
            <a:ext cx="1439863" cy="369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</a:tabLst>
            </a:pPr>
            <a:r>
              <a:rPr lang="en-US">
                <a:solidFill>
                  <a:srgbClr val="000000"/>
                </a:solidFill>
              </a:rPr>
              <a:t>The student:</a:t>
            </a:r>
          </a:p>
        </p:txBody>
      </p:sp>
      <p:sp>
        <p:nvSpPr>
          <p:cNvPr id="29708" name="Line 9"/>
          <p:cNvSpPr>
            <a:spLocks noChangeShapeType="1"/>
          </p:cNvSpPr>
          <p:nvPr/>
        </p:nvSpPr>
        <p:spPr bwMode="auto">
          <a:xfrm>
            <a:off x="179388" y="3060700"/>
            <a:ext cx="9539287" cy="1588"/>
          </a:xfrm>
          <a:prstGeom prst="line">
            <a:avLst/>
          </a:prstGeom>
          <a:noFill/>
          <a:ln w="36000">
            <a:solidFill>
              <a:srgbClr val="7DA647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29709" name="AutoShape 10"/>
          <p:cNvSpPr>
            <a:spLocks noChangeArrowheads="1"/>
          </p:cNvSpPr>
          <p:nvPr/>
        </p:nvSpPr>
        <p:spPr bwMode="auto">
          <a:xfrm>
            <a:off x="1979613" y="5400675"/>
            <a:ext cx="3419475" cy="1628775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>
                <a:solidFill>
                  <a:srgbClr val="000000"/>
                </a:solidFill>
              </a:rPr>
              <a:t>Describes the types of literature of 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>
                <a:solidFill>
                  <a:srgbClr val="000000"/>
                </a:solidFill>
              </a:rPr>
              <a:t>their field and how it is produced</a:t>
            </a:r>
          </a:p>
        </p:txBody>
      </p:sp>
      <p:sp>
        <p:nvSpPr>
          <p:cNvPr id="29710" name="Text Box 11"/>
          <p:cNvSpPr txBox="1">
            <a:spLocks noChangeArrowheads="1"/>
          </p:cNvSpPr>
          <p:nvPr/>
        </p:nvSpPr>
        <p:spPr bwMode="auto">
          <a:xfrm>
            <a:off x="0" y="5148263"/>
            <a:ext cx="1439863" cy="647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</a:tabLst>
            </a:pPr>
            <a:r>
              <a:rPr lang="en-US" i="1">
                <a:solidFill>
                  <a:srgbClr val="000000"/>
                </a:solidFill>
              </a:rPr>
              <a:t>Indicators</a:t>
            </a:r>
          </a:p>
        </p:txBody>
      </p:sp>
      <p:sp>
        <p:nvSpPr>
          <p:cNvPr id="29711" name="Left Brace 14"/>
          <p:cNvSpPr>
            <a:spLocks/>
          </p:cNvSpPr>
          <p:nvPr/>
        </p:nvSpPr>
        <p:spPr bwMode="auto">
          <a:xfrm>
            <a:off x="1295400" y="1187450"/>
            <a:ext cx="215900" cy="1728788"/>
          </a:xfrm>
          <a:prstGeom prst="leftBrace">
            <a:avLst>
              <a:gd name="adj1" fmla="val 834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29712" name="Left Brace 15"/>
          <p:cNvSpPr>
            <a:spLocks/>
          </p:cNvSpPr>
          <p:nvPr/>
        </p:nvSpPr>
        <p:spPr bwMode="auto">
          <a:xfrm>
            <a:off x="1511300" y="3779838"/>
            <a:ext cx="433388" cy="3240087"/>
          </a:xfrm>
          <a:prstGeom prst="leftBrace">
            <a:avLst>
              <a:gd name="adj1" fmla="val 830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Establishing Indicators</a:t>
            </a: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341947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What specific things should students demonstrate?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What do they need to be able to </a:t>
            </a:r>
            <a:r>
              <a:rPr lang="en-US" b="1" i="1" smtClean="0"/>
              <a:t>do</a:t>
            </a:r>
            <a:r>
              <a:rPr lang="en-US" smtClean="0"/>
              <a:t>?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Are they measurable and meaningful?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Can involve cognitive (recalling, analyzing, creating), attitudes, skills</a:t>
            </a:r>
          </a:p>
        </p:txBody>
      </p:sp>
      <p:sp>
        <p:nvSpPr>
          <p:cNvPr id="30724" name="AutoShape 3"/>
          <p:cNvSpPr>
            <a:spLocks noChangeArrowheads="1"/>
          </p:cNvSpPr>
          <p:nvPr/>
        </p:nvSpPr>
        <p:spPr bwMode="auto">
          <a:xfrm>
            <a:off x="7199313" y="3959225"/>
            <a:ext cx="1800225" cy="1079500"/>
          </a:xfrm>
          <a:prstGeom prst="roundRect">
            <a:avLst>
              <a:gd name="adj" fmla="val 16667"/>
            </a:avLst>
          </a:prstGeom>
          <a:solidFill>
            <a:srgbClr val="B84747">
              <a:alpha val="50195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Content area</a:t>
            </a:r>
          </a:p>
        </p:txBody>
      </p:sp>
      <p:sp>
        <p:nvSpPr>
          <p:cNvPr id="30725" name="AutoShape 4"/>
          <p:cNvSpPr>
            <a:spLocks noChangeArrowheads="1"/>
          </p:cNvSpPr>
          <p:nvPr/>
        </p:nvSpPr>
        <p:spPr bwMode="auto">
          <a:xfrm>
            <a:off x="360363" y="3959225"/>
            <a:ext cx="4859337" cy="1079500"/>
          </a:xfrm>
          <a:prstGeom prst="roundRect">
            <a:avLst>
              <a:gd name="adj" fmla="val 16667"/>
            </a:avLst>
          </a:prstGeom>
          <a:solidFill>
            <a:srgbClr val="94BD5E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>
                <a:solidFill>
                  <a:srgbClr val="000000"/>
                </a:solidFill>
              </a:rPr>
              <a:t>Level of expectation</a:t>
            </a:r>
          </a:p>
          <a:p>
            <a:pPr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>
                <a:solidFill>
                  <a:srgbClr val="000000"/>
                </a:solidFill>
              </a:rPr>
              <a:t>(“describes”, “compares”, “applies”, “creates”, etc.)</a:t>
            </a:r>
          </a:p>
        </p:txBody>
      </p:sp>
      <p:sp>
        <p:nvSpPr>
          <p:cNvPr id="30726" name="AutoShape 5"/>
          <p:cNvSpPr>
            <a:spLocks noChangeArrowheads="1"/>
          </p:cNvSpPr>
          <p:nvPr/>
        </p:nvSpPr>
        <p:spPr bwMode="auto">
          <a:xfrm>
            <a:off x="1619250" y="5219700"/>
            <a:ext cx="6659563" cy="1439863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sz="2000">
                <a:solidFill>
                  <a:srgbClr val="94BD5E"/>
                </a:solidFill>
              </a:rPr>
              <a:t>Critically evaluates</a:t>
            </a:r>
            <a:r>
              <a:rPr lang="en-US" sz="2000">
                <a:solidFill>
                  <a:srgbClr val="000000"/>
                </a:solidFill>
              </a:rPr>
              <a:t> </a:t>
            </a:r>
            <a:r>
              <a:rPr lang="en-US" sz="2000">
                <a:solidFill>
                  <a:srgbClr val="FF0000"/>
                </a:solidFill>
              </a:rPr>
              <a:t>information for authority, currency, and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sz="2000">
                <a:solidFill>
                  <a:srgbClr val="FF0000"/>
                </a:solidFill>
              </a:rPr>
              <a:t> objectivity</a:t>
            </a:r>
          </a:p>
        </p:txBody>
      </p:sp>
      <p:sp>
        <p:nvSpPr>
          <p:cNvPr id="30727" name="Line 6"/>
          <p:cNvSpPr>
            <a:spLocks noChangeShapeType="1"/>
          </p:cNvSpPr>
          <p:nvPr/>
        </p:nvSpPr>
        <p:spPr bwMode="auto">
          <a:xfrm>
            <a:off x="2339975" y="4679950"/>
            <a:ext cx="720725" cy="1079500"/>
          </a:xfrm>
          <a:prstGeom prst="line">
            <a:avLst/>
          </a:prstGeom>
          <a:noFill/>
          <a:ln w="9525">
            <a:solidFill>
              <a:srgbClr val="94BD5E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30728" name="Line 7"/>
          <p:cNvSpPr>
            <a:spLocks noChangeShapeType="1"/>
          </p:cNvSpPr>
          <p:nvPr/>
        </p:nvSpPr>
        <p:spPr bwMode="auto">
          <a:xfrm flipH="1">
            <a:off x="5937250" y="4679950"/>
            <a:ext cx="1263650" cy="1079500"/>
          </a:xfrm>
          <a:prstGeom prst="line">
            <a:avLst/>
          </a:prstGeom>
          <a:noFill/>
          <a:ln w="9525">
            <a:solidFill>
              <a:srgbClr val="B84747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Indicators</a:t>
            </a:r>
          </a:p>
        </p:txBody>
      </p:sp>
      <p:sp>
        <p:nvSpPr>
          <p:cNvPr id="31747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 well-written indicator includes:</a:t>
            </a:r>
            <a:endParaRPr lang="en-CA" smtClean="0"/>
          </a:p>
          <a:p>
            <a:pPr>
              <a:buFont typeface="Arial" charset="0"/>
              <a:buChar char="•"/>
            </a:pPr>
            <a:r>
              <a:rPr lang="en-US" smtClean="0"/>
              <a:t>what students will do</a:t>
            </a:r>
            <a:endParaRPr lang="en-CA" smtClean="0"/>
          </a:p>
          <a:p>
            <a:pPr>
              <a:buFont typeface="Arial" charset="0"/>
              <a:buChar char="•"/>
            </a:pPr>
            <a:r>
              <a:rPr lang="en-US" smtClean="0"/>
              <a:t>the level of complexity at which they will do it</a:t>
            </a:r>
            <a:endParaRPr lang="en-CA" smtClean="0"/>
          </a:p>
          <a:p>
            <a:pPr>
              <a:buFont typeface="Arial" charset="0"/>
              <a:buChar char="•"/>
            </a:pPr>
            <a:r>
              <a:rPr lang="en-US" smtClean="0"/>
              <a:t>the conditions under which the learning will be demonstrated</a:t>
            </a:r>
            <a:endParaRPr lang="en-CA" smtClean="0"/>
          </a:p>
        </p:txBody>
      </p:sp>
      <p:sp>
        <p:nvSpPr>
          <p:cNvPr id="31748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592041" y="7164213"/>
            <a:ext cx="4786660" cy="346250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3174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6A0A70E-D2BB-4429-92D3-915666396400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Indicators</a:t>
            </a:r>
          </a:p>
        </p:txBody>
      </p:sp>
      <p:sp>
        <p:nvSpPr>
          <p:cNvPr id="32771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Knowledge base for engineering </a:t>
            </a:r>
          </a:p>
          <a:p>
            <a:pPr>
              <a:buFont typeface="Arial" pitchFamily="34" charset="0"/>
              <a:buChar char="•"/>
            </a:pPr>
            <a:r>
              <a:rPr lang="en-US" sz="2800" i="1" dirty="0" smtClean="0"/>
              <a:t>Critically </a:t>
            </a:r>
            <a:r>
              <a:rPr lang="en-US" sz="2800" b="1" i="1" dirty="0" smtClean="0"/>
              <a:t>select*</a:t>
            </a:r>
            <a:r>
              <a:rPr lang="en-US" sz="2800" i="1" dirty="0" smtClean="0"/>
              <a:t> and </a:t>
            </a:r>
            <a:r>
              <a:rPr lang="en-US" sz="2800" b="1" i="1" dirty="0" smtClean="0"/>
              <a:t>apply*</a:t>
            </a:r>
            <a:r>
              <a:rPr lang="en-US" sz="2800" i="1" dirty="0" smtClean="0"/>
              <a:t> computational formula to </a:t>
            </a:r>
            <a:r>
              <a:rPr lang="en-US" sz="2800" b="1" i="1" dirty="0" smtClean="0"/>
              <a:t>solve</a:t>
            </a:r>
            <a:r>
              <a:rPr lang="en-US" sz="2800" i="1" dirty="0" smtClean="0"/>
              <a:t> </a:t>
            </a:r>
            <a:r>
              <a:rPr lang="en-US" sz="2800" b="1" i="1" dirty="0" smtClean="0"/>
              <a:t>novel</a:t>
            </a:r>
            <a:r>
              <a:rPr lang="en-US" sz="2800" i="1" dirty="0" smtClean="0"/>
              <a:t> </a:t>
            </a:r>
            <a:r>
              <a:rPr lang="en-US" sz="2800" b="1" i="1" dirty="0" smtClean="0"/>
              <a:t>problems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(Performance on benchmark like force concept inventory)</a:t>
            </a:r>
          </a:p>
          <a:p>
            <a:endParaRPr lang="en-US" sz="2800" dirty="0" smtClean="0"/>
          </a:p>
          <a:p>
            <a:r>
              <a:rPr lang="en-US" b="1" dirty="0" smtClean="0"/>
              <a:t>Engineering tools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Demonstrate use of a schematic capture and simulation tool to analyze analog and digital circuits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Demonstrate use of a digital oscilloscope to analyze common signals in time and frequency domain 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CA" dirty="0" smtClean="0"/>
          </a:p>
          <a:p>
            <a:r>
              <a:rPr lang="en-US" b="1" dirty="0" smtClean="0"/>
              <a:t> </a:t>
            </a:r>
            <a:endParaRPr lang="en-CA" sz="2800" dirty="0" smtClean="0"/>
          </a:p>
        </p:txBody>
      </p:sp>
      <p:sp>
        <p:nvSpPr>
          <p:cNvPr id="32772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664049" y="7236221"/>
            <a:ext cx="4714652" cy="274242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32773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8C6AF65-A483-4874-8C58-A79B0404D216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3379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48A5CE03-F8D3-4384-AD77-95E26C4BE36A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23</a:t>
            </a:fld>
            <a:endParaRPr lang="en-US" smtClean="0"/>
          </a:p>
        </p:txBody>
      </p:sp>
      <p:sp>
        <p:nvSpPr>
          <p:cNvPr id="33796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Problematic indicators</a:t>
            </a:r>
          </a:p>
        </p:txBody>
      </p:sp>
      <p:sp>
        <p:nvSpPr>
          <p:cNvPr id="33797" name="AutoShape 2"/>
          <p:cNvSpPr>
            <a:spLocks noChangeArrowheads="1"/>
          </p:cNvSpPr>
          <p:nvPr/>
        </p:nvSpPr>
        <p:spPr bwMode="auto">
          <a:xfrm>
            <a:off x="7019925" y="2519363"/>
            <a:ext cx="1800225" cy="1079500"/>
          </a:xfrm>
          <a:prstGeom prst="roundRect">
            <a:avLst>
              <a:gd name="adj" fmla="val 16667"/>
            </a:avLst>
          </a:prstGeom>
          <a:solidFill>
            <a:srgbClr val="B84747">
              <a:alpha val="50195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sz="2000">
                <a:solidFill>
                  <a:srgbClr val="000000"/>
                </a:solidFill>
              </a:rPr>
              <a:t>Content area</a:t>
            </a:r>
          </a:p>
        </p:txBody>
      </p:sp>
      <p:sp>
        <p:nvSpPr>
          <p:cNvPr id="33798" name="AutoShape 3"/>
          <p:cNvSpPr>
            <a:spLocks noChangeArrowheads="1"/>
          </p:cNvSpPr>
          <p:nvPr/>
        </p:nvSpPr>
        <p:spPr bwMode="auto">
          <a:xfrm>
            <a:off x="360363" y="2124075"/>
            <a:ext cx="5580062" cy="1474788"/>
          </a:xfrm>
          <a:prstGeom prst="roundRect">
            <a:avLst>
              <a:gd name="adj" fmla="val 16667"/>
            </a:avLst>
          </a:prstGeom>
          <a:solidFill>
            <a:srgbClr val="94BD5E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sz="2000">
                <a:solidFill>
                  <a:srgbClr val="000000"/>
                </a:solidFill>
              </a:rPr>
              <a:t>What does the author mean? Students can state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sz="2000">
                <a:solidFill>
                  <a:srgbClr val="000000"/>
                </a:solidFill>
              </a:rPr>
              <a:t>the laws? Plug numbers into equations? Apply laws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sz="2000">
                <a:solidFill>
                  <a:srgbClr val="000000"/>
                </a:solidFill>
              </a:rPr>
              <a:t>to solve conceptual problems? ...</a:t>
            </a:r>
          </a:p>
        </p:txBody>
      </p:sp>
      <p:sp>
        <p:nvSpPr>
          <p:cNvPr id="26628" name="AutoShape 4"/>
          <p:cNvSpPr>
            <a:spLocks noChangeArrowheads="1"/>
          </p:cNvSpPr>
          <p:nvPr/>
        </p:nvSpPr>
        <p:spPr bwMode="auto">
          <a:xfrm>
            <a:off x="1619250" y="4319588"/>
            <a:ext cx="6659563" cy="1439862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000" tIns="45000" rIns="90000" bIns="45000" anchor="ctr"/>
          <a:lstStyle/>
          <a:p>
            <a:pPr algn="ctr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Learns</a:t>
            </a:r>
            <a:r>
              <a:rPr lang="en-US" sz="2000" dirty="0">
                <a:solidFill>
                  <a:srgbClr val="FF0000"/>
                </a:solidFill>
              </a:rPr>
              <a:t> static physics principles including Newtonian laws</a:t>
            </a:r>
          </a:p>
          <a:p>
            <a:pPr algn="ctr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lang="en-US" sz="2000" dirty="0">
                <a:solidFill>
                  <a:srgbClr val="FF0000"/>
                </a:solidFill>
              </a:rPr>
              <a:t>for linear motion</a:t>
            </a:r>
          </a:p>
        </p:txBody>
      </p:sp>
      <p:sp>
        <p:nvSpPr>
          <p:cNvPr id="33800" name="Line 5"/>
          <p:cNvSpPr>
            <a:spLocks noChangeShapeType="1"/>
          </p:cNvSpPr>
          <p:nvPr/>
        </p:nvSpPr>
        <p:spPr bwMode="auto">
          <a:xfrm>
            <a:off x="2160588" y="3600450"/>
            <a:ext cx="215900" cy="1116013"/>
          </a:xfrm>
          <a:prstGeom prst="line">
            <a:avLst/>
          </a:prstGeom>
          <a:noFill/>
          <a:ln w="9525">
            <a:solidFill>
              <a:srgbClr val="94BD5E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33801" name="Line 6"/>
          <p:cNvSpPr>
            <a:spLocks noChangeShapeType="1"/>
          </p:cNvSpPr>
          <p:nvPr/>
        </p:nvSpPr>
        <p:spPr bwMode="auto">
          <a:xfrm flipH="1">
            <a:off x="5757863" y="3600450"/>
            <a:ext cx="1263650" cy="1079500"/>
          </a:xfrm>
          <a:prstGeom prst="line">
            <a:avLst/>
          </a:prstGeom>
          <a:noFill/>
          <a:ln w="9525">
            <a:solidFill>
              <a:srgbClr val="B84747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3481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30B8E56E-5C78-4589-8F62-4F1DD5D2C1C8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24</a:t>
            </a:fld>
            <a:endParaRPr lang="en-US" smtClean="0"/>
          </a:p>
        </p:txBody>
      </p:sp>
      <p:sp>
        <p:nvSpPr>
          <p:cNvPr id="34820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Taxonomy</a:t>
            </a:r>
          </a:p>
        </p:txBody>
      </p:sp>
      <p:sp>
        <p:nvSpPr>
          <p:cNvPr id="34821" name="AutoShape 2"/>
          <p:cNvSpPr>
            <a:spLocks noChangeArrowheads="1"/>
          </p:cNvSpPr>
          <p:nvPr/>
        </p:nvSpPr>
        <p:spPr bwMode="auto">
          <a:xfrm>
            <a:off x="2700338" y="1079500"/>
            <a:ext cx="4319587" cy="720725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>
                <a:solidFill>
                  <a:srgbClr val="000000"/>
                </a:solidFill>
              </a:rPr>
              <a:t>Creating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>
                <a:solidFill>
                  <a:srgbClr val="000000"/>
                </a:solidFill>
              </a:rPr>
              <a:t>(design, construct, generate ideas)</a:t>
            </a:r>
          </a:p>
        </p:txBody>
      </p:sp>
      <p:sp>
        <p:nvSpPr>
          <p:cNvPr id="34822" name="AutoShape 3"/>
          <p:cNvSpPr>
            <a:spLocks noChangeArrowheads="1"/>
          </p:cNvSpPr>
          <p:nvPr/>
        </p:nvSpPr>
        <p:spPr bwMode="auto">
          <a:xfrm>
            <a:off x="2700338" y="1979613"/>
            <a:ext cx="4319587" cy="720725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>
                <a:solidFill>
                  <a:srgbClr val="000000"/>
                </a:solidFill>
              </a:rPr>
              <a:t>Evaluating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>
                <a:solidFill>
                  <a:srgbClr val="000000"/>
                </a:solidFill>
              </a:rPr>
              <a:t>(critique, judge, justify decision)</a:t>
            </a:r>
          </a:p>
        </p:txBody>
      </p:sp>
      <p:sp>
        <p:nvSpPr>
          <p:cNvPr id="34823" name="AutoShape 4"/>
          <p:cNvSpPr>
            <a:spLocks noChangeArrowheads="1"/>
          </p:cNvSpPr>
          <p:nvPr/>
        </p:nvSpPr>
        <p:spPr bwMode="auto">
          <a:xfrm>
            <a:off x="2700338" y="2879725"/>
            <a:ext cx="4319587" cy="720725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>
                <a:solidFill>
                  <a:srgbClr val="000000"/>
                </a:solidFill>
              </a:rPr>
              <a:t>Analyzing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>
                <a:solidFill>
                  <a:srgbClr val="000000"/>
                </a:solidFill>
              </a:rPr>
              <a:t>(compare, organize, differentiate)</a:t>
            </a:r>
          </a:p>
        </p:txBody>
      </p:sp>
      <p:sp>
        <p:nvSpPr>
          <p:cNvPr id="34824" name="AutoShape 5"/>
          <p:cNvSpPr>
            <a:spLocks noChangeArrowheads="1"/>
          </p:cNvSpPr>
          <p:nvPr/>
        </p:nvSpPr>
        <p:spPr bwMode="auto">
          <a:xfrm>
            <a:off x="2700338" y="3779838"/>
            <a:ext cx="4319587" cy="720725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>
                <a:solidFill>
                  <a:srgbClr val="000000"/>
                </a:solidFill>
              </a:rPr>
              <a:t>Applying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>
                <a:solidFill>
                  <a:srgbClr val="000000"/>
                </a:solidFill>
              </a:rPr>
              <a:t>(use in new situation)</a:t>
            </a:r>
          </a:p>
        </p:txBody>
      </p:sp>
      <p:sp>
        <p:nvSpPr>
          <p:cNvPr id="34825" name="AutoShape 6"/>
          <p:cNvSpPr>
            <a:spLocks noChangeArrowheads="1"/>
          </p:cNvSpPr>
          <p:nvPr/>
        </p:nvSpPr>
        <p:spPr bwMode="auto">
          <a:xfrm>
            <a:off x="2700338" y="4679950"/>
            <a:ext cx="4319587" cy="720725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>
                <a:solidFill>
                  <a:srgbClr val="000000"/>
                </a:solidFill>
              </a:rPr>
              <a:t>Understanding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>
                <a:solidFill>
                  <a:srgbClr val="000000"/>
                </a:solidFill>
              </a:rPr>
              <a:t>(explain, summarize, infer)</a:t>
            </a:r>
          </a:p>
        </p:txBody>
      </p:sp>
      <p:sp>
        <p:nvSpPr>
          <p:cNvPr id="34826" name="AutoShape 7"/>
          <p:cNvSpPr>
            <a:spLocks noChangeArrowheads="1"/>
          </p:cNvSpPr>
          <p:nvPr/>
        </p:nvSpPr>
        <p:spPr bwMode="auto">
          <a:xfrm>
            <a:off x="2700338" y="5580063"/>
            <a:ext cx="4319587" cy="720725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>
                <a:solidFill>
                  <a:srgbClr val="000000"/>
                </a:solidFill>
              </a:rPr>
              <a:t>Remembering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>
                <a:solidFill>
                  <a:srgbClr val="000000"/>
                </a:solidFill>
              </a:rPr>
              <a:t>(list, describe, name)</a:t>
            </a:r>
          </a:p>
        </p:txBody>
      </p:sp>
      <p:sp>
        <p:nvSpPr>
          <p:cNvPr id="34827" name="Line 8"/>
          <p:cNvSpPr>
            <a:spLocks noChangeShapeType="1"/>
          </p:cNvSpPr>
          <p:nvPr/>
        </p:nvSpPr>
        <p:spPr bwMode="auto">
          <a:xfrm flipV="1">
            <a:off x="2339975" y="1079500"/>
            <a:ext cx="1588" cy="52228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34828" name="Text Box 9"/>
          <p:cNvSpPr txBox="1">
            <a:spLocks noChangeArrowheads="1"/>
          </p:cNvSpPr>
          <p:nvPr/>
        </p:nvSpPr>
        <p:spPr bwMode="auto">
          <a:xfrm>
            <a:off x="720725" y="6300788"/>
            <a:ext cx="8640763" cy="927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>
                <a:solidFill>
                  <a:srgbClr val="000000"/>
                </a:solidFill>
              </a:rPr>
              <a:t>  Anderson, L. W. and David R. Krathwohl, D. R., et al (Eds..) (2001)  A Taxonomy for Learning, Teaching, and Assessing: A Revision of Bloom's Taxonomy of Educational Objectives. Allyn &amp; Bacon. Boston, MA (Pearson Education Group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92041" y="7236221"/>
            <a:ext cx="4786660" cy="274242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3584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91FE3D3E-8926-4F3B-9D5A-70BA56577242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25</a:t>
            </a:fld>
            <a:endParaRPr lang="en-US" smtClean="0"/>
          </a:p>
        </p:txBody>
      </p:sp>
      <p:sp>
        <p:nvSpPr>
          <p:cNvPr id="3584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Verbs for cognitive skills</a:t>
            </a:r>
          </a:p>
        </p:txBody>
      </p:sp>
      <p:sp>
        <p:nvSpPr>
          <p:cNvPr id="3584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4425950" cy="602932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 smtClean="0"/>
              <a:t>Define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 smtClean="0"/>
              <a:t>List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 smtClean="0"/>
              <a:t>State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 smtClean="0"/>
              <a:t>Recall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 smtClean="0"/>
              <a:t>Identify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 smtClean="0"/>
              <a:t>Recognize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 smtClean="0"/>
              <a:t>Calculate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 smtClean="0"/>
              <a:t>Label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 smtClean="0"/>
              <a:t>Locate</a:t>
            </a:r>
          </a:p>
        </p:txBody>
      </p:sp>
      <p:sp>
        <p:nvSpPr>
          <p:cNvPr id="35846" name="Rectangle 3"/>
          <p:cNvSpPr>
            <a:spLocks noGrp="1" noChangeArrowheads="1"/>
          </p:cNvSpPr>
          <p:nvPr>
            <p:ph type="body" idx="2"/>
          </p:nvPr>
        </p:nvSpPr>
        <p:spPr>
          <a:xfrm>
            <a:off x="3240088" y="900113"/>
            <a:ext cx="4425950" cy="602932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 smtClean="0"/>
              <a:t>Interpret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 smtClean="0"/>
              <a:t>Compare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 smtClean="0"/>
              <a:t>Contrast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 smtClean="0"/>
              <a:t>Solve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 smtClean="0"/>
              <a:t>Estimate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 smtClean="0"/>
              <a:t>Explain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 smtClean="0"/>
              <a:t>Classify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 smtClean="0"/>
              <a:t>Modify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 smtClean="0"/>
              <a:t>Integrate</a:t>
            </a:r>
          </a:p>
        </p:txBody>
      </p:sp>
      <p:sp>
        <p:nvSpPr>
          <p:cNvPr id="35847" name="Text Box 4"/>
          <p:cNvSpPr txBox="1">
            <a:spLocks noChangeArrowheads="1"/>
          </p:cNvSpPr>
          <p:nvPr/>
        </p:nvSpPr>
        <p:spPr bwMode="auto">
          <a:xfrm>
            <a:off x="6013450" y="900113"/>
            <a:ext cx="4425950" cy="6029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marL="431800" indent="-323850">
              <a:spcAft>
                <a:spcPts val="1425"/>
              </a:spcAft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>
                <a:solidFill>
                  <a:srgbClr val="000000"/>
                </a:solidFill>
              </a:rPr>
              <a:t>Analyze</a:t>
            </a:r>
          </a:p>
          <a:p>
            <a:pPr marL="431800" indent="-323850">
              <a:spcAft>
                <a:spcPts val="1425"/>
              </a:spcAft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>
                <a:solidFill>
                  <a:srgbClr val="000000"/>
                </a:solidFill>
              </a:rPr>
              <a:t>Hypothesize</a:t>
            </a:r>
          </a:p>
          <a:p>
            <a:pPr marL="431800" indent="-323850">
              <a:spcAft>
                <a:spcPts val="1425"/>
              </a:spcAft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>
                <a:solidFill>
                  <a:srgbClr val="000000"/>
                </a:solidFill>
              </a:rPr>
              <a:t>Evaluate</a:t>
            </a:r>
          </a:p>
          <a:p>
            <a:pPr marL="431800" indent="-323850">
              <a:spcAft>
                <a:spcPts val="1425"/>
              </a:spcAft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>
                <a:solidFill>
                  <a:srgbClr val="000000"/>
                </a:solidFill>
              </a:rPr>
              <a:t>Justify</a:t>
            </a:r>
          </a:p>
          <a:p>
            <a:pPr marL="431800" indent="-323850">
              <a:spcAft>
                <a:spcPts val="1425"/>
              </a:spcAft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>
                <a:solidFill>
                  <a:srgbClr val="000000"/>
                </a:solidFill>
              </a:rPr>
              <a:t>Develop</a:t>
            </a:r>
          </a:p>
          <a:p>
            <a:pPr marL="431800" indent="-323850">
              <a:spcAft>
                <a:spcPts val="1425"/>
              </a:spcAft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>
                <a:solidFill>
                  <a:srgbClr val="000000"/>
                </a:solidFill>
              </a:rPr>
              <a:t>Create</a:t>
            </a:r>
          </a:p>
          <a:p>
            <a:pPr marL="431800" indent="-323850">
              <a:spcAft>
                <a:spcPts val="1425"/>
              </a:spcAft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>
                <a:solidFill>
                  <a:srgbClr val="000000"/>
                </a:solidFill>
              </a:rPr>
              <a:t>Extrapolate</a:t>
            </a:r>
          </a:p>
          <a:p>
            <a:pPr marL="431800" indent="-323850">
              <a:spcAft>
                <a:spcPts val="1425"/>
              </a:spcAft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>
                <a:solidFill>
                  <a:srgbClr val="000000"/>
                </a:solidFill>
              </a:rPr>
              <a:t>Design</a:t>
            </a:r>
          </a:p>
          <a:p>
            <a:pPr marL="431800" indent="-323850">
              <a:spcAft>
                <a:spcPts val="1425"/>
              </a:spcAft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200">
                <a:solidFill>
                  <a:srgbClr val="000000"/>
                </a:solidFill>
              </a:rPr>
              <a:t>Critique	</a:t>
            </a:r>
          </a:p>
        </p:txBody>
      </p:sp>
      <p:sp>
        <p:nvSpPr>
          <p:cNvPr id="35848" name="Line 5"/>
          <p:cNvSpPr>
            <a:spLocks noChangeShapeType="1"/>
          </p:cNvSpPr>
          <p:nvPr/>
        </p:nvSpPr>
        <p:spPr bwMode="auto">
          <a:xfrm>
            <a:off x="900113" y="6840538"/>
            <a:ext cx="7559675" cy="1587"/>
          </a:xfrm>
          <a:prstGeom prst="line">
            <a:avLst/>
          </a:prstGeom>
          <a:noFill/>
          <a:ln w="9525">
            <a:solidFill>
              <a:srgbClr val="B84747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35849" name="Text Box 6"/>
          <p:cNvSpPr txBox="1">
            <a:spLocks noChangeArrowheads="1"/>
          </p:cNvSpPr>
          <p:nvPr/>
        </p:nvSpPr>
        <p:spPr bwMode="auto">
          <a:xfrm>
            <a:off x="3600450" y="6840538"/>
            <a:ext cx="3419475" cy="461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sz="2400">
                <a:solidFill>
                  <a:srgbClr val="B84747"/>
                </a:solidFill>
              </a:rPr>
              <a:t>             Higher order skills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 txBox="1">
            <a:spLocks noChangeArrowheads="1"/>
          </p:cNvSpPr>
          <p:nvPr/>
        </p:nvSpPr>
        <p:spPr bwMode="auto">
          <a:xfrm>
            <a:off x="515938" y="0"/>
            <a:ext cx="9072562" cy="879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>
                <a:solidFill>
                  <a:srgbClr val="000000"/>
                </a:solidFill>
              </a:rPr>
              <a:t>Outcomes at Blooms’ Levels (Romkey, McCahan):</a:t>
            </a:r>
          </a:p>
        </p:txBody>
      </p:sp>
      <p:sp>
        <p:nvSpPr>
          <p:cNvPr id="36867" name="Text Box 2"/>
          <p:cNvSpPr txBox="1">
            <a:spLocks noChangeArrowheads="1"/>
          </p:cNvSpPr>
          <p:nvPr/>
        </p:nvSpPr>
        <p:spPr bwMode="auto">
          <a:xfrm>
            <a:off x="515938" y="3541713"/>
            <a:ext cx="9072562" cy="5427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hangingPunct="1">
              <a:spcBef>
                <a:spcPts val="7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800">
              <a:solidFill>
                <a:srgbClr val="000000"/>
              </a:solidFill>
            </a:endParaRPr>
          </a:p>
          <a:p>
            <a:pPr hangingPunct="1">
              <a:spcBef>
                <a:spcPts val="7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800">
              <a:solidFill>
                <a:srgbClr val="000000"/>
              </a:solidFill>
            </a:endParaRPr>
          </a:p>
        </p:txBody>
      </p:sp>
      <p:graphicFrame>
        <p:nvGraphicFramePr>
          <p:cNvPr id="29699" name="Group 3"/>
          <p:cNvGraphicFramePr>
            <a:graphicFrameLocks noGrp="1"/>
          </p:cNvGraphicFramePr>
          <p:nvPr/>
        </p:nvGraphicFramePr>
        <p:xfrm>
          <a:off x="276225" y="787400"/>
          <a:ext cx="9528175" cy="6478589"/>
        </p:xfrm>
        <a:graphic>
          <a:graphicData uri="http://schemas.openxmlformats.org/drawingml/2006/table">
            <a:tbl>
              <a:tblPr/>
              <a:tblGrid>
                <a:gridCol w="9528175"/>
              </a:tblGrid>
              <a:tr h="1055688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Knowing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: </a:t>
                      </a:r>
                      <a:b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</a:b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Define the concepts of engineering stress and engineering strain.</a:t>
                      </a:r>
                    </a:p>
                  </a:txBody>
                  <a:tcPr marT="12600" anchor="ctr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2200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9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Understanding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: </a:t>
                      </a:r>
                      <a:b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</a:b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Explain Hooke’s Law in your own words and describe the conditions under which it is applicable.</a:t>
                      </a:r>
                    </a:p>
                  </a:txBody>
                  <a:tcPr marT="12600" anchor="ctr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061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Applying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: </a:t>
                      </a:r>
                      <a:b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</a:b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Utilize Poisson’s Ratio to calculate lateral strain given a longitudinal loading situation.</a:t>
                      </a:r>
                    </a:p>
                  </a:txBody>
                  <a:tcPr marT="12600" anchor="ctr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22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Analysing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: </a:t>
                      </a:r>
                      <a:b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</a:b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Discuss the specific characteristics of the microstructure that render the stress-strain behaviour of a polymeric material as brittle, plastic, or elastic.</a:t>
                      </a:r>
                    </a:p>
                  </a:txBody>
                  <a:tcPr marT="12600" anchor="ctr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0613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9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Synthesizing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: </a:t>
                      </a:r>
                      <a:b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</a:b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Investigate recyclability/disposability issues relative to (a) metals, (b) glass, (c) polymers, and (d) composites.</a:t>
                      </a:r>
                    </a:p>
                  </a:txBody>
                  <a:tcPr marT="12600" anchor="ctr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727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</a:tabLst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Creating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: </a:t>
                      </a:r>
                      <a:b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</a:b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Argue the economic viability of the “green design” philosophy of product design.</a:t>
                      </a:r>
                    </a:p>
                  </a:txBody>
                  <a:tcPr marT="12600" anchor="ctr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884" name="Text Box 29"/>
          <p:cNvSpPr txBox="1">
            <a:spLocks noChangeArrowheads="1"/>
          </p:cNvSpPr>
          <p:nvPr/>
        </p:nvSpPr>
        <p:spPr bwMode="auto">
          <a:xfrm>
            <a:off x="7223125" y="6884988"/>
            <a:ext cx="2352675" cy="525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hangingPunct="1">
              <a:tabLst>
                <a:tab pos="723900" algn="l"/>
                <a:tab pos="1447800" algn="l"/>
                <a:tab pos="2171700" algn="l"/>
              </a:tabLst>
            </a:pPr>
            <a:fld id="{26190A6F-E5C7-49FD-ABAA-6C1C8442E64A}" type="slidenum">
              <a:rPr lang="en-US" sz="1400">
                <a:solidFill>
                  <a:srgbClr val="000000"/>
                </a:solidFill>
              </a:rPr>
              <a:pPr algn="r" hangingPunct="1">
                <a:tabLst>
                  <a:tab pos="723900" algn="l"/>
                  <a:tab pos="1447800" algn="l"/>
                  <a:tab pos="2171700" algn="l"/>
                </a:tabLst>
              </a:pPr>
              <a:t>26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36885" name="Line 30"/>
          <p:cNvSpPr>
            <a:spLocks noChangeShapeType="1"/>
          </p:cNvSpPr>
          <p:nvPr/>
        </p:nvSpPr>
        <p:spPr bwMode="auto">
          <a:xfrm>
            <a:off x="179388" y="900113"/>
            <a:ext cx="1587" cy="63007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36886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DC0BA01-17DC-42AB-8EB8-8A0807FD7E5E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36887" name="Footer Placeholder 7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Defining Indicators for your Program (10 min)</a:t>
            </a: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029325"/>
          </a:xfrm>
        </p:spPr>
        <p:txBody>
          <a:bodyPr/>
          <a:lstStyle/>
          <a:p>
            <a:pPr marL="431800" indent="-323850" eaLnBrk="1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In groups of 2-4:</a:t>
            </a:r>
          </a:p>
          <a:p>
            <a:pPr marL="1054100" lvl="1" indent="-514350" eaLnBrk="1">
              <a:buFont typeface="Times New Roman" charset="0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Select a graduate attribute </a:t>
            </a:r>
          </a:p>
          <a:p>
            <a:pPr marL="1054100" lvl="1" indent="-514350" eaLnBrk="1">
              <a:buFont typeface="Times New Roman" charset="0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Independently create some indicators for that attribute that reflect your program objectives</a:t>
            </a:r>
          </a:p>
          <a:p>
            <a:pPr marL="1054100" lvl="1" indent="-514350" eaLnBrk="1">
              <a:buFont typeface="Times New Roman" charset="0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Discuss indicators at your table. Are they measurable? Are they meaningful? Would the assessment of them be consistent from one rater to another?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Follow-up to identifying Indicators </a:t>
            </a:r>
          </a:p>
        </p:txBody>
      </p:sp>
      <p:sp>
        <p:nvSpPr>
          <p:cNvPr id="38915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ctr"/>
            <a:r>
              <a:rPr lang="en-US" dirty="0" smtClean="0"/>
              <a:t>Any points for discussion?</a:t>
            </a:r>
          </a:p>
          <a:p>
            <a:endParaRPr lang="en-CA" dirty="0" smtClean="0"/>
          </a:p>
        </p:txBody>
      </p:sp>
      <p:sp>
        <p:nvSpPr>
          <p:cNvPr id="3891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3891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59A94194-5A55-46EB-8E31-CE6C0712D0F5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28</a:t>
            </a:fld>
            <a:endParaRPr lang="en-US" smtClean="0"/>
          </a:p>
        </p:txBody>
      </p:sp>
      <p:sp>
        <p:nvSpPr>
          <p:cNvPr id="38918" name="Text Box 2"/>
          <p:cNvSpPr txBox="1">
            <a:spLocks noChangeArrowheads="1"/>
          </p:cNvSpPr>
          <p:nvPr/>
        </p:nvSpPr>
        <p:spPr bwMode="auto">
          <a:xfrm>
            <a:off x="468313" y="1079500"/>
            <a:ext cx="9070975" cy="5940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3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Resources on Indicators</a:t>
            </a:r>
          </a:p>
        </p:txBody>
      </p:sp>
      <p:sp>
        <p:nvSpPr>
          <p:cNvPr id="39939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dirty="0" smtClean="0"/>
              <a:t>EC2000, ABET 2009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dirty="0" smtClean="0"/>
              <a:t>UK-SPEC, Engineering Subject Centre Guide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dirty="0" smtClean="0"/>
              <a:t>Engineers Australia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dirty="0" smtClean="0"/>
              <a:t>CDIO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dirty="0" smtClean="0"/>
              <a:t>Foundation Coalition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dirty="0" smtClean="0"/>
              <a:t>UDLEs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dirty="0" smtClean="0"/>
              <a:t>IET criteria for ECE</a:t>
            </a:r>
          </a:p>
        </p:txBody>
      </p:sp>
      <p:sp>
        <p:nvSpPr>
          <p:cNvPr id="39940" name="Text Box 3"/>
          <p:cNvSpPr txBox="1">
            <a:spLocks noChangeArrowheads="1"/>
          </p:cNvSpPr>
          <p:nvPr/>
        </p:nvSpPr>
        <p:spPr bwMode="auto">
          <a:xfrm>
            <a:off x="7200900" y="2263775"/>
            <a:ext cx="2879725" cy="5295900"/>
          </a:xfrm>
          <a:prstGeom prst="rect">
            <a:avLst/>
          </a:prstGeom>
          <a:solidFill>
            <a:srgbClr val="E6E6FF"/>
          </a:solidFill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r>
              <a:rPr lang="en-US" sz="2400" dirty="0">
                <a:solidFill>
                  <a:srgbClr val="000000"/>
                </a:solidFill>
              </a:rPr>
              <a:t>Note: Indicators may also be known as:</a:t>
            </a: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r>
              <a:rPr lang="en-US" sz="2400" i="1" dirty="0">
                <a:solidFill>
                  <a:srgbClr val="000000"/>
                </a:solidFill>
              </a:rPr>
              <a:t>Assessment criteria</a:t>
            </a: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r>
              <a:rPr lang="en-US" sz="2400" i="1" dirty="0">
                <a:solidFill>
                  <a:srgbClr val="000000"/>
                </a:solidFill>
              </a:rPr>
              <a:t>Performance criteria</a:t>
            </a: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r>
              <a:rPr lang="en-US" sz="2400" i="1" dirty="0">
                <a:solidFill>
                  <a:srgbClr val="000000"/>
                </a:solidFill>
              </a:rPr>
              <a:t>Outcomes</a:t>
            </a: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r>
              <a:rPr lang="en-US" sz="2400" i="1" dirty="0">
                <a:solidFill>
                  <a:srgbClr val="000000"/>
                </a:solidFill>
              </a:rPr>
              <a:t>Competencies</a:t>
            </a: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r>
              <a:rPr lang="en-US" sz="2400" i="1" dirty="0">
                <a:solidFill>
                  <a:srgbClr val="000000"/>
                </a:solidFill>
              </a:rPr>
              <a:t>Objectives</a:t>
            </a: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endParaRPr lang="en-US" sz="2400" i="1" dirty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r>
              <a:rPr lang="en-US" sz="2400" dirty="0">
                <a:solidFill>
                  <a:srgbClr val="000000"/>
                </a:solidFill>
              </a:rPr>
              <a:t>Many linked at:</a:t>
            </a: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endParaRPr lang="en-US" sz="2400" dirty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r>
              <a:rPr lang="en-US" sz="2400" dirty="0">
                <a:solidFill>
                  <a:schemeClr val="accent2"/>
                </a:solidFill>
                <a:hlinkClick r:id="rId3"/>
              </a:rPr>
              <a:t>http://bit.ly/9OSODq</a:t>
            </a: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r>
              <a:rPr lang="en-US" sz="2400" dirty="0">
                <a:solidFill>
                  <a:srgbClr val="000000"/>
                </a:solidFill>
              </a:rPr>
              <a:t>(case sensitive, no zeros)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ECE indicators</a:t>
            </a:r>
            <a:endParaRPr lang="en-CA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E.g. IEE (now IET) describes requirements for UK BEng and </a:t>
            </a:r>
            <a:r>
              <a:rPr lang="en-CA" dirty="0" err="1" smtClean="0"/>
              <a:t>MEng</a:t>
            </a:r>
            <a:r>
              <a:rPr lang="en-CA" dirty="0" smtClean="0"/>
              <a:t> programs</a:t>
            </a:r>
          </a:p>
          <a:p>
            <a:endParaRPr lang="en-CA" dirty="0" smtClean="0"/>
          </a:p>
          <a:p>
            <a:r>
              <a:rPr lang="en-CA" dirty="0" smtClean="0">
                <a:hlinkClick r:id="rId2"/>
              </a:rPr>
              <a:t>http://www.theiet.org/careers/accreditation/academic/downloads/handbook.cfm?type=pdf</a:t>
            </a:r>
            <a:endParaRPr lang="en-CA" dirty="0" smtClean="0"/>
          </a:p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54A74BC6-B1BB-499F-8D0A-6287499B54FE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4096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DB912E76-D3D8-493F-9297-5AB0B7E756DA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31</a:t>
            </a:fld>
            <a:endParaRPr lang="en-US" smtClean="0"/>
          </a:p>
        </p:txBody>
      </p:sp>
      <p:sp>
        <p:nvSpPr>
          <p:cNvPr id="4096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Program-wide assessment process flow</a:t>
            </a:r>
          </a:p>
        </p:txBody>
      </p:sp>
      <p:sp>
        <p:nvSpPr>
          <p:cNvPr id="17410" name="AutoShape 2"/>
          <p:cNvSpPr>
            <a:spLocks noChangeArrowheads="1"/>
          </p:cNvSpPr>
          <p:nvPr/>
        </p:nvSpPr>
        <p:spPr bwMode="auto">
          <a:xfrm>
            <a:off x="3959225" y="1260475"/>
            <a:ext cx="1979613" cy="1079500"/>
          </a:xfrm>
          <a:prstGeom prst="flowChartProcess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000" tIns="45000" rIns="90000" bIns="45000" anchor="ctr"/>
          <a:lstStyle/>
          <a:p>
            <a:pPr algn="ctr">
              <a:buFont typeface="Times New Roman" pitchFamily="16" charset="0"/>
              <a:buNone/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Identify major</a:t>
            </a:r>
          </a:p>
          <a:p>
            <a:pPr algn="ctr">
              <a:buFont typeface="Times New Roman" pitchFamily="16" charset="0"/>
              <a:buNone/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objectives (including</a:t>
            </a:r>
          </a:p>
          <a:p>
            <a:pPr algn="ctr">
              <a:buFont typeface="Times New Roman" pitchFamily="16" charset="0"/>
              <a:buNone/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graduate attributes)</a:t>
            </a:r>
          </a:p>
        </p:txBody>
      </p:sp>
      <p:sp>
        <p:nvSpPr>
          <p:cNvPr id="17411" name="AutoShape 3"/>
          <p:cNvSpPr>
            <a:spLocks noChangeArrowheads="1"/>
          </p:cNvSpPr>
          <p:nvPr/>
        </p:nvSpPr>
        <p:spPr bwMode="auto">
          <a:xfrm>
            <a:off x="6840538" y="1260475"/>
            <a:ext cx="1979612" cy="1079500"/>
          </a:xfrm>
          <a:prstGeom prst="flowChartProcess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>
                <a:solidFill>
                  <a:srgbClr val="000000"/>
                </a:solidFill>
              </a:rPr>
              <a:t>Identify</a:t>
            </a:r>
            <a:endParaRPr lang="en-US" i="1">
              <a:solidFill>
                <a:srgbClr val="000000"/>
              </a:solidFill>
            </a:endParaRP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i="1">
                <a:solidFill>
                  <a:srgbClr val="000000"/>
                </a:solidFill>
              </a:rPr>
              <a:t>Indicators</a:t>
            </a:r>
          </a:p>
        </p:txBody>
      </p:sp>
      <p:sp>
        <p:nvSpPr>
          <p:cNvPr id="40967" name="AutoShape 4"/>
          <p:cNvSpPr>
            <a:spLocks noChangeArrowheads="1"/>
          </p:cNvSpPr>
          <p:nvPr/>
        </p:nvSpPr>
        <p:spPr bwMode="auto">
          <a:xfrm>
            <a:off x="6840538" y="3240088"/>
            <a:ext cx="1979612" cy="1079500"/>
          </a:xfrm>
          <a:prstGeom prst="flowChartProcess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Map to courses/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experiences</a:t>
            </a:r>
          </a:p>
        </p:txBody>
      </p:sp>
      <p:sp>
        <p:nvSpPr>
          <p:cNvPr id="40968" name="AutoShape 5"/>
          <p:cNvSpPr>
            <a:spLocks noChangeArrowheads="1"/>
          </p:cNvSpPr>
          <p:nvPr/>
        </p:nvSpPr>
        <p:spPr bwMode="auto">
          <a:xfrm>
            <a:off x="6840538" y="5219700"/>
            <a:ext cx="1979612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Identify appropriate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tools to assess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(reports, simulation,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tests,...)</a:t>
            </a:r>
          </a:p>
        </p:txBody>
      </p:sp>
      <p:sp>
        <p:nvSpPr>
          <p:cNvPr id="40969" name="AutoShape 6"/>
          <p:cNvSpPr>
            <a:spLocks noChangeArrowheads="1"/>
          </p:cNvSpPr>
          <p:nvPr/>
        </p:nvSpPr>
        <p:spPr bwMode="auto">
          <a:xfrm>
            <a:off x="3959225" y="3240088"/>
            <a:ext cx="1979613" cy="1079500"/>
          </a:xfrm>
          <a:prstGeom prst="flowChartProcess">
            <a:avLst/>
          </a:prstGeom>
          <a:solidFill>
            <a:srgbClr val="7DA647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Stakeholder input</a:t>
            </a:r>
          </a:p>
        </p:txBody>
      </p:sp>
      <p:sp>
        <p:nvSpPr>
          <p:cNvPr id="40970" name="AutoShape 7"/>
          <p:cNvSpPr>
            <a:spLocks noChangeArrowheads="1"/>
          </p:cNvSpPr>
          <p:nvPr/>
        </p:nvSpPr>
        <p:spPr bwMode="auto">
          <a:xfrm>
            <a:off x="3959225" y="5219700"/>
            <a:ext cx="1979613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Course changes/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Measure</a:t>
            </a:r>
          </a:p>
        </p:txBody>
      </p:sp>
      <p:sp>
        <p:nvSpPr>
          <p:cNvPr id="40971" name="AutoShape 8"/>
          <p:cNvSpPr>
            <a:spLocks noChangeArrowheads="1"/>
          </p:cNvSpPr>
          <p:nvPr/>
        </p:nvSpPr>
        <p:spPr bwMode="auto">
          <a:xfrm>
            <a:off x="1079500" y="5219700"/>
            <a:ext cx="1979613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Analyze and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evaluate data</a:t>
            </a:r>
          </a:p>
        </p:txBody>
      </p:sp>
      <p:sp>
        <p:nvSpPr>
          <p:cNvPr id="40972" name="AutoShape 9"/>
          <p:cNvSpPr>
            <a:spLocks noChangeArrowheads="1"/>
          </p:cNvSpPr>
          <p:nvPr/>
        </p:nvSpPr>
        <p:spPr bwMode="auto">
          <a:xfrm>
            <a:off x="1079500" y="3240088"/>
            <a:ext cx="1979613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Program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improvement</a:t>
            </a:r>
          </a:p>
        </p:txBody>
      </p:sp>
      <p:sp>
        <p:nvSpPr>
          <p:cNvPr id="40973" name="AutoShape 10"/>
          <p:cNvSpPr>
            <a:spLocks noChangeArrowheads="1"/>
          </p:cNvSpPr>
          <p:nvPr/>
        </p:nvSpPr>
        <p:spPr bwMode="auto">
          <a:xfrm>
            <a:off x="6119813" y="1619250"/>
            <a:ext cx="539750" cy="360363"/>
          </a:xfrm>
          <a:prstGeom prst="right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40974" name="AutoShape 11"/>
          <p:cNvSpPr>
            <a:spLocks noChangeArrowheads="1"/>
          </p:cNvSpPr>
          <p:nvPr/>
        </p:nvSpPr>
        <p:spPr bwMode="auto">
          <a:xfrm>
            <a:off x="7615238" y="2519363"/>
            <a:ext cx="360362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40975" name="AutoShape 12"/>
          <p:cNvSpPr>
            <a:spLocks noChangeArrowheads="1"/>
          </p:cNvSpPr>
          <p:nvPr/>
        </p:nvSpPr>
        <p:spPr bwMode="auto">
          <a:xfrm>
            <a:off x="7559675" y="4500563"/>
            <a:ext cx="360363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40976" name="AutoShape 13"/>
          <p:cNvSpPr>
            <a:spLocks noChangeArrowheads="1"/>
          </p:cNvSpPr>
          <p:nvPr/>
        </p:nvSpPr>
        <p:spPr bwMode="auto">
          <a:xfrm>
            <a:off x="6119813" y="5580063"/>
            <a:ext cx="539750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40977" name="AutoShape 14"/>
          <p:cNvSpPr>
            <a:spLocks noChangeArrowheads="1"/>
          </p:cNvSpPr>
          <p:nvPr/>
        </p:nvSpPr>
        <p:spPr bwMode="auto">
          <a:xfrm>
            <a:off x="3240088" y="5580063"/>
            <a:ext cx="539750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40978" name="AutoShape 15"/>
          <p:cNvSpPr>
            <a:spLocks noChangeArrowheads="1"/>
          </p:cNvSpPr>
          <p:nvPr/>
        </p:nvSpPr>
        <p:spPr bwMode="auto">
          <a:xfrm>
            <a:off x="1800225" y="4500563"/>
            <a:ext cx="360363" cy="539750"/>
          </a:xfrm>
          <a:prstGeom prst="up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40979" name="Freeform 16"/>
          <p:cNvSpPr>
            <a:spLocks noChangeArrowheads="1"/>
          </p:cNvSpPr>
          <p:nvPr/>
        </p:nvSpPr>
        <p:spPr bwMode="auto">
          <a:xfrm flipV="1">
            <a:off x="1979613" y="1619250"/>
            <a:ext cx="720725" cy="720725"/>
          </a:xfrm>
          <a:custGeom>
            <a:avLst/>
            <a:gdLst>
              <a:gd name="T0" fmla="*/ 2147483647 w 841"/>
              <a:gd name="T1" fmla="*/ 2147483647 h 854"/>
              <a:gd name="T2" fmla="*/ 2147483647 w 841"/>
              <a:gd name="T3" fmla="*/ 2147483647 h 854"/>
              <a:gd name="T4" fmla="*/ 2147483647 w 841"/>
              <a:gd name="T5" fmla="*/ 2147483647 h 854"/>
              <a:gd name="T6" fmla="*/ 2147483647 w 841"/>
              <a:gd name="T7" fmla="*/ 0 h 854"/>
              <a:gd name="T8" fmla="*/ 0 w 841"/>
              <a:gd name="T9" fmla="*/ 0 h 854"/>
              <a:gd name="T10" fmla="*/ 0 w 841"/>
              <a:gd name="T11" fmla="*/ 2147483647 h 854"/>
              <a:gd name="T12" fmla="*/ 2147483647 w 841"/>
              <a:gd name="T13" fmla="*/ 2147483647 h 854"/>
              <a:gd name="T14" fmla="*/ 2147483647 w 841"/>
              <a:gd name="T15" fmla="*/ 2147483647 h 854"/>
              <a:gd name="T16" fmla="*/ 2147483647 w 841"/>
              <a:gd name="T17" fmla="*/ 2147483647 h 854"/>
              <a:gd name="T18" fmla="*/ 2147483647 w 841"/>
              <a:gd name="T19" fmla="*/ 2147483647 h 8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41"/>
              <a:gd name="T31" fmla="*/ 0 h 854"/>
              <a:gd name="T32" fmla="*/ 841 w 841"/>
              <a:gd name="T33" fmla="*/ 854 h 85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41" h="854">
                <a:moveTo>
                  <a:pt x="517" y="247"/>
                </a:moveTo>
                <a:lnTo>
                  <a:pt x="517" y="415"/>
                </a:lnTo>
                <a:lnTo>
                  <a:pt x="264" y="415"/>
                </a:lnTo>
                <a:lnTo>
                  <a:pt x="264" y="0"/>
                </a:lnTo>
                <a:lnTo>
                  <a:pt x="0" y="0"/>
                </a:lnTo>
                <a:lnTo>
                  <a:pt x="0" y="680"/>
                </a:lnTo>
                <a:lnTo>
                  <a:pt x="517" y="680"/>
                </a:lnTo>
                <a:lnTo>
                  <a:pt x="517" y="854"/>
                </a:lnTo>
                <a:lnTo>
                  <a:pt x="841" y="547"/>
                </a:lnTo>
                <a:lnTo>
                  <a:pt x="517" y="247"/>
                </a:lnTo>
                <a:close/>
              </a:path>
            </a:pathLst>
          </a:cu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40980" name="AutoShape 17"/>
          <p:cNvSpPr>
            <a:spLocks noChangeArrowheads="1"/>
          </p:cNvSpPr>
          <p:nvPr/>
        </p:nvSpPr>
        <p:spPr bwMode="auto">
          <a:xfrm>
            <a:off x="4859338" y="720725"/>
            <a:ext cx="360362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Where can we assess students?</a:t>
            </a: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02932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Courses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Co-ops/internships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Co-curricular activities (competitive teams, service learning, etc.)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Exit or alumni surveys/interviews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...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Curriculum Mapping </a:t>
            </a: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18807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Important to know where students (a) develop attributes and (b) are assessed 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In a typical program the courses involved in </a:t>
            </a:r>
            <a:r>
              <a:rPr lang="en-US" i="1" dirty="0" smtClean="0"/>
              <a:t>assessing</a:t>
            </a:r>
            <a:r>
              <a:rPr lang="en-US" dirty="0" smtClean="0"/>
              <a:t> students are a small subset of courses. This might include a few courses from areas including: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Engineering science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Laboratory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Complementary studies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Project/experiential based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CA" dirty="0" smtClean="0"/>
              <a:t>Curriculum mapping surveying</a:t>
            </a:r>
          </a:p>
        </p:txBody>
      </p:sp>
      <p:sp>
        <p:nvSpPr>
          <p:cNvPr id="47107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>
              <a:buFont typeface="Arial" charset="0"/>
              <a:buChar char="•"/>
            </a:pPr>
            <a:r>
              <a:rPr lang="en-CA" dirty="0" smtClean="0"/>
              <a:t>U Guelph developing </a:t>
            </a:r>
            <a:r>
              <a:rPr lang="en-CA" dirty="0" err="1" smtClean="0"/>
              <a:t>Currickit</a:t>
            </a:r>
            <a:r>
              <a:rPr lang="en-CA" dirty="0" smtClean="0"/>
              <a:t>: Curriculum Mapping Software</a:t>
            </a:r>
          </a:p>
          <a:p>
            <a:pPr lvl="1" eaLnBrk="1">
              <a:buFont typeface="Arial" charset="0"/>
              <a:buChar char="•"/>
            </a:pPr>
            <a:r>
              <a:rPr lang="en-CA" dirty="0" smtClean="0"/>
              <a:t>Online survey, completed by each instructor, to describe whether an attribute is developed, assessed, or both</a:t>
            </a:r>
          </a:p>
          <a:p>
            <a:pPr lvl="1" eaLnBrk="1">
              <a:buFont typeface="Arial" charset="0"/>
              <a:buChar char="•"/>
            </a:pPr>
            <a:r>
              <a:rPr lang="en-CA" dirty="0" smtClean="0"/>
              <a:t>Software collects data and reports on attributes in the program</a:t>
            </a:r>
          </a:p>
          <a:p>
            <a:pPr eaLnBrk="1">
              <a:buFont typeface="Arial" charset="0"/>
              <a:buChar char="•"/>
            </a:pPr>
            <a:r>
              <a:rPr lang="en-CA" dirty="0" smtClean="0"/>
              <a:t>U Calgary surveyed instructors to find out where attributes are Introduced, Developed, or Utilized (ITU) in courses</a:t>
            </a:r>
          </a:p>
          <a:p>
            <a:pPr eaLnBrk="1">
              <a:buFont typeface="Arial" charset="0"/>
              <a:buChar char="•"/>
            </a:pPr>
            <a:endParaRPr lang="en-C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Two approaches to mapping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b="1" dirty="0" smtClean="0"/>
              <a:t>Attributes to courses</a:t>
            </a:r>
          </a:p>
          <a:p>
            <a:r>
              <a:rPr lang="en-CA" dirty="0" smtClean="0"/>
              <a:t>“We know what we want the program to look like – how well do the attributes line up with our curriculum?”</a:t>
            </a:r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b="1" dirty="0" smtClean="0"/>
              <a:t>Courses to attributes</a:t>
            </a:r>
          </a:p>
          <a:p>
            <a:r>
              <a:rPr lang="en-CA" dirty="0" smtClean="0"/>
              <a:t>“Let’s do a survey of our instructors, and determine experiences appropriate to developing and assessing attributes.”</a:t>
            </a:r>
          </a:p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>
          <a:xfrm>
            <a:off x="2925763" y="7236221"/>
            <a:ext cx="4778845" cy="27424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Engineering Graduate Attribute Development (EGAD) Project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77A1959C-BFB6-4317-B126-00B8EFD27B09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359792" y="827509"/>
            <a:ext cx="9289032" cy="3168352"/>
          </a:xfrm>
          <a:prstGeom prst="rect">
            <a:avLst/>
          </a:prstGeom>
          <a:solidFill>
            <a:schemeClr val="accent1">
              <a:alpha val="2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CA" sz="1800" b="0" i="0" u="none" strike="noStrike" cap="none" normalizeH="0" baseline="0" smtClean="0">
              <a:ln>
                <a:noFill/>
              </a:ln>
              <a:effectLst/>
              <a:latin typeface="Calibri" charset="0"/>
            </a:endParaRPr>
          </a:p>
        </p:txBody>
      </p:sp>
      <p:cxnSp>
        <p:nvCxnSpPr>
          <p:cNvPr id="9" name="Straight Connector 8"/>
          <p:cNvCxnSpPr>
            <a:stCxn id="7" idx="0"/>
            <a:endCxn id="7" idx="2"/>
          </p:cNvCxnSpPr>
          <p:nvPr/>
        </p:nvCxnSpPr>
        <p:spPr bwMode="auto">
          <a:xfrm rot="16200000" flipH="1">
            <a:off x="3420132" y="2411685"/>
            <a:ext cx="3168352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2520032" y="5436021"/>
            <a:ext cx="5190332" cy="5167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b="1" dirty="0" smtClean="0"/>
              <a:t>Can do this one way or both ways</a:t>
            </a:r>
            <a:endParaRPr lang="en-C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CA" dirty="0" smtClean="0"/>
              <a:t>ITU Analysis (</a:t>
            </a:r>
            <a:r>
              <a:rPr lang="en-CA" dirty="0" err="1" smtClean="0"/>
              <a:t>UCalgary</a:t>
            </a:r>
            <a:r>
              <a:rPr lang="en-CA" dirty="0" smtClean="0"/>
              <a:t>): Introduced</a:t>
            </a:r>
          </a:p>
        </p:txBody>
      </p:sp>
      <p:sp>
        <p:nvSpPr>
          <p:cNvPr id="48131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pic>
        <p:nvPicPr>
          <p:cNvPr id="4813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900" y="827088"/>
            <a:ext cx="93599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8D139AD-47CD-4289-A7AC-9ED5860ED40A}" type="slidenum">
              <a:rPr lang="en-US" smtClean="0"/>
              <a:pPr/>
              <a:t>36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CA" smtClean="0"/>
              <a:t>ITU Analysis: Taught</a:t>
            </a:r>
          </a:p>
        </p:txBody>
      </p:sp>
      <p:sp>
        <p:nvSpPr>
          <p:cNvPr id="4915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pic>
        <p:nvPicPr>
          <p:cNvPr id="4915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900113"/>
            <a:ext cx="9074150" cy="620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F0F59A7-72FD-4212-86AD-F31A11746AAA}" type="slidenum">
              <a:rPr lang="en-US" smtClean="0"/>
              <a:pPr/>
              <a:t>37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CA" smtClean="0"/>
              <a:t>ITU Analysis: Utilized</a:t>
            </a:r>
          </a:p>
        </p:txBody>
      </p:sp>
      <p:sp>
        <p:nvSpPr>
          <p:cNvPr id="50179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pic>
        <p:nvPicPr>
          <p:cNvPr id="5018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900" y="827088"/>
            <a:ext cx="9577388" cy="654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2647E99-8ADD-4EF7-AEDC-136960AB997E}" type="slidenum">
              <a:rPr lang="en-US" smtClean="0"/>
              <a:pPr/>
              <a:t>38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Attributes to courses: Lifelong learning</a:t>
            </a:r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2C8B7C83-12BE-4124-97C6-D63547A2ADED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59792" y="1187549"/>
          <a:ext cx="8928992" cy="4896542"/>
        </p:xfrm>
        <a:graphic>
          <a:graphicData uri="http://schemas.openxmlformats.org/drawingml/2006/table">
            <a:tbl>
              <a:tblPr/>
              <a:tblGrid>
                <a:gridCol w="3189634"/>
                <a:gridCol w="1403114"/>
                <a:gridCol w="2168122"/>
                <a:gridCol w="2168122"/>
              </a:tblGrid>
              <a:tr h="6509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b="1" dirty="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en-CA" sz="2000" b="1" dirty="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CA" sz="2000" b="1" dirty="0">
                          <a:latin typeface="Calibri"/>
                          <a:ea typeface="Calibri"/>
                          <a:cs typeface="Times New Roman"/>
                        </a:rPr>
                        <a:t>Indicator</a:t>
                      </a:r>
                      <a:endParaRPr lang="en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b="1">
                          <a:latin typeface="Calibri"/>
                          <a:ea typeface="Calibri"/>
                          <a:cs typeface="Times New Roman"/>
                        </a:rPr>
                        <a:t>Developed</a:t>
                      </a:r>
                      <a:endParaRPr lang="en-C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b="1">
                          <a:latin typeface="Calibri"/>
                          <a:ea typeface="Calibri"/>
                          <a:cs typeface="Times New Roman"/>
                        </a:rPr>
                        <a:t>Assessed</a:t>
                      </a:r>
                      <a:endParaRPr lang="en-C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b="1">
                          <a:latin typeface="Calibri"/>
                          <a:ea typeface="Calibri"/>
                          <a:cs typeface="Times New Roman"/>
                        </a:rPr>
                        <a:t>Assessment tool(s)</a:t>
                      </a:r>
                      <a:endParaRPr lang="en-C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998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>
                          <a:latin typeface="Calibri"/>
                          <a:ea typeface="Calibri"/>
                          <a:cs typeface="Times New Roman"/>
                        </a:rPr>
                        <a:t>Critically evaluates procured information for authority, currency, and objectivity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>
                          <a:latin typeface="Calibri"/>
                          <a:ea typeface="Calibri"/>
                          <a:cs typeface="Times New Roman"/>
                        </a:rPr>
                        <a:t>APSC-100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>
                          <a:latin typeface="Calibri"/>
                          <a:ea typeface="Calibri"/>
                          <a:cs typeface="Times New Roman"/>
                        </a:rPr>
                        <a:t>MECH-212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>
                          <a:latin typeface="Calibri"/>
                          <a:ea typeface="Calibri"/>
                          <a:cs typeface="Times New Roman"/>
                        </a:rPr>
                        <a:t>MECH-460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>
                          <a:latin typeface="Calibri"/>
                          <a:ea typeface="Calibri"/>
                          <a:cs typeface="Times New Roman"/>
                        </a:rPr>
                        <a:t>MECH-460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>
                          <a:latin typeface="Calibri"/>
                          <a:ea typeface="Calibri"/>
                          <a:cs typeface="Times New Roman"/>
                        </a:rPr>
                        <a:t>Project proposal report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99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>
                          <a:latin typeface="Calibri"/>
                          <a:ea typeface="Calibri"/>
                          <a:cs typeface="Times New Roman"/>
                        </a:rPr>
                        <a:t>MECH 490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>
                          <a:latin typeface="Calibri"/>
                          <a:ea typeface="Calibri"/>
                          <a:cs typeface="Times New Roman"/>
                        </a:rPr>
                        <a:t>Oral exam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7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>
                          <a:latin typeface="Calibri"/>
                          <a:ea typeface="Calibri"/>
                          <a:cs typeface="Times New Roman"/>
                        </a:rPr>
                        <a:t>Describes professional and academic societies in the discipline and how new knowledge enters discipline.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>
                          <a:latin typeface="Calibri"/>
                          <a:ea typeface="Calibri"/>
                          <a:cs typeface="Times New Roman"/>
                        </a:rPr>
                        <a:t>APSC-100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>
                          <a:latin typeface="Calibri"/>
                          <a:ea typeface="Calibri"/>
                          <a:cs typeface="Times New Roman"/>
                        </a:rPr>
                        <a:t>MECH-270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>
                          <a:latin typeface="Calibri"/>
                          <a:ea typeface="Calibri"/>
                          <a:cs typeface="Times New Roman"/>
                        </a:rPr>
                        <a:t>MECH-333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>
                          <a:latin typeface="Calibri"/>
                          <a:ea typeface="Calibri"/>
                          <a:cs typeface="Times New Roman"/>
                        </a:rPr>
                        <a:t>MECH-490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>
                          <a:latin typeface="Calibri"/>
                          <a:ea typeface="Calibri"/>
                          <a:cs typeface="Times New Roman"/>
                        </a:rPr>
                        <a:t>MECH-490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>
                          <a:latin typeface="Calibri"/>
                          <a:ea typeface="Calibri"/>
                          <a:cs typeface="Times New Roman"/>
                        </a:rPr>
                        <a:t>Undergraduate thesis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026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>
                          <a:latin typeface="Calibri"/>
                          <a:ea typeface="Calibri"/>
                          <a:cs typeface="Times New Roman"/>
                        </a:rPr>
                        <a:t>Identifies resources and professional associations that address own ongoing professional development.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>
                          <a:latin typeface="Calibri"/>
                          <a:ea typeface="Calibri"/>
                          <a:cs typeface="Times New Roman"/>
                        </a:rPr>
                        <a:t>MECH-270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>
                          <a:latin typeface="Calibri"/>
                          <a:ea typeface="Calibri"/>
                          <a:cs typeface="Times New Roman"/>
                        </a:rPr>
                        <a:t>MECH-490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>
                          <a:latin typeface="Calibri"/>
                          <a:ea typeface="Calibri"/>
                          <a:cs typeface="Times New Roman"/>
                        </a:rPr>
                        <a:t>Co-op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>
                          <a:latin typeface="Calibri"/>
                          <a:ea typeface="Calibri"/>
                          <a:cs typeface="Times New Roman"/>
                        </a:rPr>
                        <a:t>MECH-490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>
                          <a:latin typeface="Calibri"/>
                          <a:ea typeface="Calibri"/>
                          <a:cs typeface="Times New Roman"/>
                        </a:rPr>
                        <a:t>Pre-graduation interview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026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>
                          <a:latin typeface="Calibri"/>
                          <a:ea typeface="Calibri"/>
                          <a:cs typeface="Times New Roman"/>
                        </a:rPr>
                        <a:t>Co-op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>
                          <a:latin typeface="Calibri"/>
                          <a:ea typeface="Calibri"/>
                          <a:cs typeface="Times New Roman"/>
                        </a:rPr>
                        <a:t>Post co-op report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2817" name="Rectangle 1"/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Courses to attributes: First year</a:t>
            </a:r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2C8B7C83-12BE-4124-97C6-D63547A2ADED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87784" y="1331565"/>
          <a:ext cx="9248922" cy="4487132"/>
        </p:xfrm>
        <a:graphic>
          <a:graphicData uri="http://schemas.openxmlformats.org/drawingml/2006/table">
            <a:tbl>
              <a:tblPr/>
              <a:tblGrid>
                <a:gridCol w="1584176"/>
                <a:gridCol w="3269702"/>
                <a:gridCol w="2197522"/>
                <a:gridCol w="2197522"/>
              </a:tblGrid>
              <a:tr h="6975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b="1" dirty="0">
                          <a:latin typeface="Calibri"/>
                          <a:ea typeface="Calibri"/>
                          <a:cs typeface="Times New Roman"/>
                        </a:rPr>
                        <a:t/>
                      </a:r>
                      <a:br>
                        <a:rPr lang="en-CA" sz="2000" b="1" dirty="0"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CA" sz="2000" b="1" dirty="0">
                          <a:latin typeface="Calibri"/>
                          <a:ea typeface="Calibri"/>
                          <a:cs typeface="Times New Roman"/>
                        </a:rPr>
                        <a:t>Course</a:t>
                      </a:r>
                      <a:endParaRPr lang="en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1857" marR="1118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b="1" dirty="0">
                          <a:latin typeface="Calibri"/>
                          <a:ea typeface="Calibri"/>
                          <a:cs typeface="Times New Roman"/>
                        </a:rPr>
                        <a:t>Grad Attributes Supported</a:t>
                      </a:r>
                      <a:endParaRPr lang="en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1857" marR="1118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b="1">
                          <a:latin typeface="Calibri"/>
                          <a:ea typeface="Calibri"/>
                          <a:cs typeface="Times New Roman"/>
                        </a:rPr>
                        <a:t>Instructional Methods</a:t>
                      </a:r>
                      <a:endParaRPr lang="en-C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1857" marR="1118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b="1" dirty="0">
                          <a:latin typeface="Calibri"/>
                          <a:ea typeface="Calibri"/>
                          <a:cs typeface="Times New Roman"/>
                        </a:rPr>
                        <a:t>Assessment tool(s)</a:t>
                      </a:r>
                      <a:endParaRPr lang="en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1857" marR="1118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4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Calibri"/>
                          <a:ea typeface="Calibri"/>
                          <a:cs typeface="Times New Roman"/>
                        </a:rPr>
                        <a:t>APSC-100 (</a:t>
                      </a:r>
                      <a:r>
                        <a:rPr lang="en-CA" sz="2000" i="1" dirty="0" smtClean="0">
                          <a:latin typeface="Calibri"/>
                          <a:ea typeface="Calibri"/>
                          <a:cs typeface="Times New Roman"/>
                        </a:rPr>
                        <a:t>Engineering practice</a:t>
                      </a:r>
                      <a:r>
                        <a:rPr lang="en-CA" sz="2000" dirty="0" smtClean="0"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en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1857" marR="1118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>
                          <a:latin typeface="Calibri"/>
                          <a:ea typeface="Calibri"/>
                          <a:cs typeface="Times New Roman"/>
                          <a:sym typeface="Webdings"/>
                        </a:rPr>
                        <a:t></a:t>
                      </a:r>
                      <a:r>
                        <a:rPr lang="en-CA" sz="2000" dirty="0">
                          <a:latin typeface="Calibri"/>
                          <a:ea typeface="Calibri"/>
                          <a:cs typeface="Times New Roman"/>
                        </a:rPr>
                        <a:t>Communication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>
                          <a:latin typeface="Calibri"/>
                          <a:ea typeface="Calibri"/>
                          <a:cs typeface="Times New Roman"/>
                          <a:sym typeface="Webdings"/>
                        </a:rPr>
                        <a:t></a:t>
                      </a:r>
                      <a:r>
                        <a:rPr lang="en-CA" sz="2000" dirty="0">
                          <a:latin typeface="Calibri"/>
                          <a:ea typeface="Calibri"/>
                          <a:cs typeface="Times New Roman"/>
                        </a:rPr>
                        <a:t>Individual &amp; Team Work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>
                          <a:latin typeface="Calibri"/>
                          <a:ea typeface="Calibri"/>
                          <a:cs typeface="Times New Roman"/>
                          <a:sym typeface="Webdings"/>
                        </a:rPr>
                        <a:t></a:t>
                      </a:r>
                      <a:r>
                        <a:rPr lang="en-CA" sz="2000" dirty="0">
                          <a:latin typeface="Calibri"/>
                          <a:ea typeface="Calibri"/>
                          <a:cs typeface="Times New Roman"/>
                        </a:rPr>
                        <a:t>Professionalism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>
                          <a:latin typeface="Calibri"/>
                          <a:ea typeface="Calibri"/>
                          <a:cs typeface="Times New Roman"/>
                          <a:sym typeface="Webdings"/>
                        </a:rPr>
                        <a:t></a:t>
                      </a:r>
                      <a:r>
                        <a:rPr lang="en-CA" sz="2000" dirty="0">
                          <a:latin typeface="Calibri"/>
                          <a:ea typeface="Calibri"/>
                          <a:cs typeface="Times New Roman"/>
                        </a:rPr>
                        <a:t>Lifelong </a:t>
                      </a:r>
                      <a:r>
                        <a:rPr lang="en-CA" sz="2000" dirty="0" smtClean="0">
                          <a:latin typeface="Calibri"/>
                          <a:ea typeface="Calibri"/>
                          <a:cs typeface="Times New Roman"/>
                        </a:rPr>
                        <a:t>Learning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000" dirty="0" smtClean="0">
                          <a:latin typeface="+mn-lt"/>
                          <a:ea typeface="Calibri"/>
                          <a:cs typeface="Times New Roman"/>
                          <a:sym typeface="Webdings"/>
                        </a:rPr>
                        <a:t></a:t>
                      </a:r>
                      <a:r>
                        <a:rPr lang="en-CA" sz="2000" dirty="0" smtClean="0">
                          <a:latin typeface="+mn-lt"/>
                          <a:ea typeface="Calibri"/>
                          <a:cs typeface="Times New Roman"/>
                        </a:rPr>
                        <a:t>Problem analysis (open-ended)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000" dirty="0" smtClean="0">
                          <a:latin typeface="+mn-lt"/>
                          <a:ea typeface="Calibri"/>
                          <a:cs typeface="Times New Roman"/>
                          <a:sym typeface="Webdings"/>
                        </a:rPr>
                        <a:t></a:t>
                      </a:r>
                      <a:r>
                        <a:rPr lang="en-CA" sz="2000" dirty="0" smtClean="0">
                          <a:latin typeface="+mn-lt"/>
                          <a:ea typeface="Calibri"/>
                          <a:cs typeface="Times New Roman"/>
                        </a:rPr>
                        <a:t>Investigation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000" dirty="0" smtClean="0">
                          <a:latin typeface="+mn-lt"/>
                          <a:ea typeface="Calibri"/>
                          <a:cs typeface="Times New Roman"/>
                          <a:sym typeface="Webdings"/>
                        </a:rPr>
                        <a:t></a:t>
                      </a:r>
                      <a:r>
                        <a:rPr lang="en-CA" sz="2000" dirty="0" smtClean="0">
                          <a:latin typeface="+mn-lt"/>
                          <a:ea typeface="Calibri"/>
                          <a:cs typeface="Times New Roman"/>
                        </a:rPr>
                        <a:t>Ethics and equity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CA" sz="20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1857" marR="1118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Calibri"/>
                          <a:ea typeface="Calibri"/>
                          <a:cs typeface="Times New Roman"/>
                        </a:rPr>
                        <a:t>Design project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Calibri"/>
                          <a:ea typeface="Calibri"/>
                          <a:cs typeface="Times New Roman"/>
                        </a:rPr>
                        <a:t>Experimental project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Calibri"/>
                          <a:ea typeface="Calibri"/>
                          <a:cs typeface="Times New Roman"/>
                        </a:rPr>
                        <a:t>Model eliciting activity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CA" sz="20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1857" marR="1118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>
                          <a:latin typeface="Calibri"/>
                          <a:ea typeface="Calibri"/>
                          <a:cs typeface="Times New Roman"/>
                        </a:rPr>
                        <a:t>Project </a:t>
                      </a:r>
                      <a:r>
                        <a:rPr lang="en-CA" sz="2000" dirty="0" smtClean="0">
                          <a:latin typeface="Calibri"/>
                          <a:ea typeface="Calibri"/>
                          <a:cs typeface="Times New Roman"/>
                        </a:rPr>
                        <a:t>reports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Calibri"/>
                          <a:ea typeface="Calibri"/>
                          <a:cs typeface="Times New Roman"/>
                        </a:rPr>
                        <a:t>Oral presentations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Calibri"/>
                          <a:ea typeface="Calibri"/>
                          <a:cs typeface="Times New Roman"/>
                        </a:rPr>
                        <a:t>Peer evaluations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Calibri"/>
                          <a:ea typeface="Calibri"/>
                          <a:cs typeface="Times New Roman"/>
                        </a:rPr>
                        <a:t>Supervisor evaluation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b="1" dirty="0" smtClean="0">
                          <a:latin typeface="Calibri"/>
                          <a:ea typeface="Calibri"/>
                          <a:cs typeface="Times New Roman"/>
                        </a:rPr>
                        <a:t>All rubric-based</a:t>
                      </a:r>
                      <a:endParaRPr lang="en-CA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1857" marR="1118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63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Calibri"/>
                          <a:ea typeface="Calibri"/>
                          <a:cs typeface="Times New Roman"/>
                        </a:rPr>
                        <a:t>APSC-171 (</a:t>
                      </a:r>
                      <a:r>
                        <a:rPr lang="en-CA" sz="2000" i="1" dirty="0" smtClean="0">
                          <a:latin typeface="Calibri"/>
                          <a:ea typeface="Calibri"/>
                          <a:cs typeface="Times New Roman"/>
                        </a:rPr>
                        <a:t>Calculus I</a:t>
                      </a:r>
                      <a:r>
                        <a:rPr lang="en-CA" sz="2000" dirty="0" smtClean="0"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en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1857" marR="1118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Calibri"/>
                          <a:ea typeface="Calibri"/>
                          <a:cs typeface="Times New Roman"/>
                          <a:sym typeface="Webdings"/>
                        </a:rPr>
                        <a:t></a:t>
                      </a:r>
                      <a:r>
                        <a:rPr lang="en-CA" sz="2000" dirty="0" smtClean="0">
                          <a:latin typeface="Calibri"/>
                          <a:ea typeface="Calibri"/>
                          <a:cs typeface="Times New Roman"/>
                        </a:rPr>
                        <a:t>Knowledge</a:t>
                      </a:r>
                      <a:endParaRPr lang="en-CA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Calibri"/>
                          <a:ea typeface="Calibri"/>
                          <a:cs typeface="Times New Roman"/>
                          <a:sym typeface="Webdings"/>
                        </a:rPr>
                        <a:t>Problem analysis (closed-ended)</a:t>
                      </a:r>
                      <a:endParaRPr lang="en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1857" marR="1118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Calibri"/>
                          <a:ea typeface="Calibri"/>
                          <a:cs typeface="Times New Roman"/>
                        </a:rPr>
                        <a:t>Lecture, independent work</a:t>
                      </a:r>
                      <a:endParaRPr lang="en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1857" marR="1118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000" dirty="0" smtClean="0">
                          <a:latin typeface="+mn-lt"/>
                          <a:ea typeface="Calibri"/>
                          <a:cs typeface="Times New Roman"/>
                        </a:rPr>
                        <a:t>Targeted question on final exam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1857" marR="1118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4608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3AF5073D-B8C1-48D4-B975-ABB161993E6E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41</a:t>
            </a:fld>
            <a:endParaRPr lang="en-US" smtClean="0"/>
          </a:p>
        </p:txBody>
      </p:sp>
      <p:sp>
        <p:nvSpPr>
          <p:cNvPr id="4608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Example: ABET recommends mapping tables</a:t>
            </a:r>
          </a:p>
        </p:txBody>
      </p:sp>
      <p:graphicFrame>
        <p:nvGraphicFramePr>
          <p:cNvPr id="38914" name="Group 2"/>
          <p:cNvGraphicFramePr>
            <a:graphicFrameLocks noGrp="1"/>
          </p:cNvGraphicFramePr>
          <p:nvPr/>
        </p:nvGraphicFramePr>
        <p:xfrm>
          <a:off x="136525" y="1879600"/>
          <a:ext cx="9117013" cy="4514850"/>
        </p:xfrm>
        <a:graphic>
          <a:graphicData uri="http://schemas.openxmlformats.org/drawingml/2006/table">
            <a:tbl>
              <a:tblPr/>
              <a:tblGrid>
                <a:gridCol w="1638300"/>
                <a:gridCol w="1247775"/>
                <a:gridCol w="1241425"/>
                <a:gridCol w="1328738"/>
                <a:gridCol w="1054100"/>
                <a:gridCol w="1266825"/>
                <a:gridCol w="1339850"/>
              </a:tblGrid>
              <a:tr h="615950">
                <a:tc>
                  <a:txBody>
                    <a:bodyPr/>
                    <a:lstStyle/>
                    <a:p>
                      <a:pPr marL="0" marR="0" lvl="0" indent="0" algn="just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Indicator</a:t>
                      </a:r>
                    </a:p>
                  </a:txBody>
                  <a:tcPr marT="1411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Developed in:</a:t>
                      </a:r>
                    </a:p>
                  </a:txBody>
                  <a:tcPr marT="12347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Assessment Method</a:t>
                      </a:r>
                    </a:p>
                  </a:txBody>
                  <a:tcPr marT="12347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Measured in:</a:t>
                      </a:r>
                    </a:p>
                  </a:txBody>
                  <a:tcPr marT="12347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Time measured</a:t>
                      </a:r>
                    </a:p>
                  </a:txBody>
                  <a:tcPr marT="12347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Assessment coordinator</a:t>
                      </a:r>
                    </a:p>
                  </a:txBody>
                  <a:tcPr marT="12347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Evaluation</a:t>
                      </a:r>
                    </a:p>
                  </a:txBody>
                  <a:tcPr marT="12347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</a:tr>
              <a:tr h="10541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Produces research information for the team</a:t>
                      </a: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ME113, EM213, ME213, ME235, ME333, ME412</a:t>
                      </a: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Portfolios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Peer Evaluations, Faculty Evaluations</a:t>
                      </a: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ME 213</a:t>
                      </a: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ME412</a:t>
                      </a: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ME 213 Even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ME412 Odd</a:t>
                      </a: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Even – Armaly</a:t>
                      </a: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Odd - Richards</a:t>
                      </a: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Curriculum Committee</a:t>
                      </a: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</a:tr>
              <a:tr h="10541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Demonstrates understanding of team roles when assigned</a:t>
                      </a: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ME113, EM213, ME213, ME235, ME333, ME412</a:t>
                      </a: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Peer Evaluations, Faculty Evaluations</a:t>
                      </a: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ME 213</a:t>
                      </a: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ME412</a:t>
                      </a: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ME 213 Even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ME412 Odd</a:t>
                      </a: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Even – Armaly</a:t>
                      </a: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Odd - Richards</a:t>
                      </a: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Curriculum Committee</a:t>
                      </a: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  <a:tr h="10541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Shares in the work of the team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ME113, EM213, ME213, ME235, ME333, ME412</a:t>
                      </a: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Peer Evaluations, Faculty Evaluations</a:t>
                      </a: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ME 213</a:t>
                      </a: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ME412</a:t>
                      </a: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ME 213 Even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ME412 Odd</a:t>
                      </a: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Even – Armaly</a:t>
                      </a: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Odd - Richards</a:t>
                      </a: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Curriculum Committee</a:t>
                      </a: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Demonstrates good listening skills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ME113, EM213, ME213, ME235, ME333, ME412</a:t>
                      </a: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Peer Evaluations, Faculty Evaluations</a:t>
                      </a: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ME213</a:t>
                      </a: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ME412</a:t>
                      </a: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ME 213 Even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ME412 Odd</a:t>
                      </a: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Even – Armaly</a:t>
                      </a: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Odd - Richards</a:t>
                      </a: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Curriculum Committee</a:t>
                      </a:r>
                    </a:p>
                  </a:txBody>
                  <a:tcPr marT="9702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03375C4F-F02C-448D-AAC4-DF8B2EEDF3F9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42</a:t>
            </a:fld>
            <a:endParaRPr lang="en-US" smtClean="0"/>
          </a:p>
        </p:txBody>
      </p:sp>
      <p:sp>
        <p:nvSpPr>
          <p:cNvPr id="5120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Program-wide assessment process flow</a:t>
            </a:r>
          </a:p>
        </p:txBody>
      </p:sp>
      <p:sp>
        <p:nvSpPr>
          <p:cNvPr id="17410" name="AutoShape 2"/>
          <p:cNvSpPr>
            <a:spLocks noChangeArrowheads="1"/>
          </p:cNvSpPr>
          <p:nvPr/>
        </p:nvSpPr>
        <p:spPr bwMode="auto">
          <a:xfrm>
            <a:off x="3959225" y="1260475"/>
            <a:ext cx="1979613" cy="1079500"/>
          </a:xfrm>
          <a:prstGeom prst="flowChartProcess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Identify major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objectives (including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graduate attributes)</a:t>
            </a:r>
          </a:p>
        </p:txBody>
      </p:sp>
      <p:sp>
        <p:nvSpPr>
          <p:cNvPr id="17411" name="AutoShape 3"/>
          <p:cNvSpPr>
            <a:spLocks noChangeArrowheads="1"/>
          </p:cNvSpPr>
          <p:nvPr/>
        </p:nvSpPr>
        <p:spPr bwMode="auto">
          <a:xfrm>
            <a:off x="6869113" y="1265238"/>
            <a:ext cx="1979612" cy="1079500"/>
          </a:xfrm>
          <a:prstGeom prst="flowChartProcess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000" tIns="45000" rIns="90000" bIns="45000" anchor="ctr"/>
          <a:lstStyle/>
          <a:p>
            <a:pPr algn="ctr">
              <a:buFont typeface="Times New Roman" charset="0"/>
              <a:buNone/>
              <a:tabLst>
                <a:tab pos="723900" algn="l"/>
                <a:tab pos="1447800" algn="l"/>
              </a:tabLst>
              <a:defRPr/>
            </a:pPr>
            <a:r>
              <a:rPr lang="en-US">
                <a:solidFill>
                  <a:srgbClr val="000000"/>
                </a:solidFill>
              </a:rPr>
              <a:t>Identify</a:t>
            </a:r>
          </a:p>
          <a:p>
            <a:pPr algn="ctr">
              <a:buFont typeface="Times New Roman" charset="0"/>
              <a:buNone/>
              <a:tabLst>
                <a:tab pos="723900" algn="l"/>
                <a:tab pos="1447800" algn="l"/>
              </a:tabLst>
              <a:defRPr/>
            </a:pPr>
            <a:r>
              <a:rPr lang="en-US" i="1">
                <a:solidFill>
                  <a:srgbClr val="000000"/>
                </a:solidFill>
              </a:rPr>
              <a:t>indicators</a:t>
            </a:r>
          </a:p>
        </p:txBody>
      </p:sp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6840538" y="3240088"/>
            <a:ext cx="1979612" cy="1079500"/>
          </a:xfrm>
          <a:prstGeom prst="flowChartProcess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>
                <a:solidFill>
                  <a:srgbClr val="000000"/>
                </a:solidFill>
              </a:rPr>
              <a:t>Map to courses/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>
                <a:solidFill>
                  <a:srgbClr val="000000"/>
                </a:solidFill>
              </a:rPr>
              <a:t>experiences</a:t>
            </a:r>
          </a:p>
        </p:txBody>
      </p:sp>
      <p:sp>
        <p:nvSpPr>
          <p:cNvPr id="51208" name="AutoShape 5"/>
          <p:cNvSpPr>
            <a:spLocks noChangeArrowheads="1"/>
          </p:cNvSpPr>
          <p:nvPr/>
        </p:nvSpPr>
        <p:spPr bwMode="auto">
          <a:xfrm>
            <a:off x="6840538" y="5219700"/>
            <a:ext cx="1979612" cy="1079500"/>
          </a:xfrm>
          <a:prstGeom prst="flowChartProcess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Identify appropriate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tools to assess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(reports, simulation,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tests,...)</a:t>
            </a:r>
          </a:p>
        </p:txBody>
      </p:sp>
      <p:sp>
        <p:nvSpPr>
          <p:cNvPr id="51209" name="AutoShape 6"/>
          <p:cNvSpPr>
            <a:spLocks noChangeArrowheads="1"/>
          </p:cNvSpPr>
          <p:nvPr/>
        </p:nvSpPr>
        <p:spPr bwMode="auto">
          <a:xfrm>
            <a:off x="3959225" y="3240088"/>
            <a:ext cx="1979613" cy="1079500"/>
          </a:xfrm>
          <a:prstGeom prst="flowChartProcess">
            <a:avLst/>
          </a:prstGeom>
          <a:solidFill>
            <a:srgbClr val="7DA647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Stakeholder input</a:t>
            </a:r>
          </a:p>
        </p:txBody>
      </p:sp>
      <p:sp>
        <p:nvSpPr>
          <p:cNvPr id="51210" name="AutoShape 7"/>
          <p:cNvSpPr>
            <a:spLocks noChangeArrowheads="1"/>
          </p:cNvSpPr>
          <p:nvPr/>
        </p:nvSpPr>
        <p:spPr bwMode="auto">
          <a:xfrm>
            <a:off x="3959225" y="5219700"/>
            <a:ext cx="1979613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Course changes/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Measure</a:t>
            </a:r>
          </a:p>
        </p:txBody>
      </p:sp>
      <p:sp>
        <p:nvSpPr>
          <p:cNvPr id="51211" name="AutoShape 8"/>
          <p:cNvSpPr>
            <a:spLocks noChangeArrowheads="1"/>
          </p:cNvSpPr>
          <p:nvPr/>
        </p:nvSpPr>
        <p:spPr bwMode="auto">
          <a:xfrm>
            <a:off x="1079500" y="5219700"/>
            <a:ext cx="1979613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Analyze and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evaluate data</a:t>
            </a:r>
          </a:p>
        </p:txBody>
      </p:sp>
      <p:sp>
        <p:nvSpPr>
          <p:cNvPr id="51212" name="AutoShape 9"/>
          <p:cNvSpPr>
            <a:spLocks noChangeArrowheads="1"/>
          </p:cNvSpPr>
          <p:nvPr/>
        </p:nvSpPr>
        <p:spPr bwMode="auto">
          <a:xfrm>
            <a:off x="1079500" y="3240088"/>
            <a:ext cx="1979613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Program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improvement</a:t>
            </a:r>
          </a:p>
        </p:txBody>
      </p:sp>
      <p:sp>
        <p:nvSpPr>
          <p:cNvPr id="51213" name="AutoShape 10"/>
          <p:cNvSpPr>
            <a:spLocks noChangeArrowheads="1"/>
          </p:cNvSpPr>
          <p:nvPr/>
        </p:nvSpPr>
        <p:spPr bwMode="auto">
          <a:xfrm>
            <a:off x="6119813" y="1619250"/>
            <a:ext cx="539750" cy="360363"/>
          </a:xfrm>
          <a:prstGeom prst="right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51214" name="AutoShape 11"/>
          <p:cNvSpPr>
            <a:spLocks noChangeArrowheads="1"/>
          </p:cNvSpPr>
          <p:nvPr/>
        </p:nvSpPr>
        <p:spPr bwMode="auto">
          <a:xfrm>
            <a:off x="7615238" y="2519363"/>
            <a:ext cx="360362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51215" name="AutoShape 12"/>
          <p:cNvSpPr>
            <a:spLocks noChangeArrowheads="1"/>
          </p:cNvSpPr>
          <p:nvPr/>
        </p:nvSpPr>
        <p:spPr bwMode="auto">
          <a:xfrm>
            <a:off x="7559675" y="4500563"/>
            <a:ext cx="360363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51216" name="AutoShape 13"/>
          <p:cNvSpPr>
            <a:spLocks noChangeArrowheads="1"/>
          </p:cNvSpPr>
          <p:nvPr/>
        </p:nvSpPr>
        <p:spPr bwMode="auto">
          <a:xfrm>
            <a:off x="6119813" y="5580063"/>
            <a:ext cx="539750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51217" name="AutoShape 14"/>
          <p:cNvSpPr>
            <a:spLocks noChangeArrowheads="1"/>
          </p:cNvSpPr>
          <p:nvPr/>
        </p:nvSpPr>
        <p:spPr bwMode="auto">
          <a:xfrm>
            <a:off x="3240088" y="5580063"/>
            <a:ext cx="539750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51218" name="AutoShape 15"/>
          <p:cNvSpPr>
            <a:spLocks noChangeArrowheads="1"/>
          </p:cNvSpPr>
          <p:nvPr/>
        </p:nvSpPr>
        <p:spPr bwMode="auto">
          <a:xfrm>
            <a:off x="1800225" y="4500563"/>
            <a:ext cx="360363" cy="539750"/>
          </a:xfrm>
          <a:prstGeom prst="up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51219" name="Freeform 16"/>
          <p:cNvSpPr>
            <a:spLocks noChangeArrowheads="1"/>
          </p:cNvSpPr>
          <p:nvPr/>
        </p:nvSpPr>
        <p:spPr bwMode="auto">
          <a:xfrm flipV="1">
            <a:off x="1979613" y="1619250"/>
            <a:ext cx="720725" cy="720725"/>
          </a:xfrm>
          <a:custGeom>
            <a:avLst/>
            <a:gdLst>
              <a:gd name="T0" fmla="*/ 2147483647 w 841"/>
              <a:gd name="T1" fmla="*/ 2147483647 h 854"/>
              <a:gd name="T2" fmla="*/ 2147483647 w 841"/>
              <a:gd name="T3" fmla="*/ 2147483647 h 854"/>
              <a:gd name="T4" fmla="*/ 2147483647 w 841"/>
              <a:gd name="T5" fmla="*/ 2147483647 h 854"/>
              <a:gd name="T6" fmla="*/ 2147483647 w 841"/>
              <a:gd name="T7" fmla="*/ 0 h 854"/>
              <a:gd name="T8" fmla="*/ 0 w 841"/>
              <a:gd name="T9" fmla="*/ 0 h 854"/>
              <a:gd name="T10" fmla="*/ 0 w 841"/>
              <a:gd name="T11" fmla="*/ 2147483647 h 854"/>
              <a:gd name="T12" fmla="*/ 2147483647 w 841"/>
              <a:gd name="T13" fmla="*/ 2147483647 h 854"/>
              <a:gd name="T14" fmla="*/ 2147483647 w 841"/>
              <a:gd name="T15" fmla="*/ 2147483647 h 854"/>
              <a:gd name="T16" fmla="*/ 2147483647 w 841"/>
              <a:gd name="T17" fmla="*/ 2147483647 h 854"/>
              <a:gd name="T18" fmla="*/ 2147483647 w 841"/>
              <a:gd name="T19" fmla="*/ 2147483647 h 8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41"/>
              <a:gd name="T31" fmla="*/ 0 h 854"/>
              <a:gd name="T32" fmla="*/ 841 w 841"/>
              <a:gd name="T33" fmla="*/ 854 h 85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41" h="854">
                <a:moveTo>
                  <a:pt x="517" y="247"/>
                </a:moveTo>
                <a:lnTo>
                  <a:pt x="517" y="415"/>
                </a:lnTo>
                <a:lnTo>
                  <a:pt x="264" y="415"/>
                </a:lnTo>
                <a:lnTo>
                  <a:pt x="264" y="0"/>
                </a:lnTo>
                <a:lnTo>
                  <a:pt x="0" y="0"/>
                </a:lnTo>
                <a:lnTo>
                  <a:pt x="0" y="680"/>
                </a:lnTo>
                <a:lnTo>
                  <a:pt x="517" y="680"/>
                </a:lnTo>
                <a:lnTo>
                  <a:pt x="517" y="854"/>
                </a:lnTo>
                <a:lnTo>
                  <a:pt x="841" y="547"/>
                </a:lnTo>
                <a:lnTo>
                  <a:pt x="517" y="247"/>
                </a:lnTo>
                <a:close/>
              </a:path>
            </a:pathLst>
          </a:cu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51220" name="AutoShape 17"/>
          <p:cNvSpPr>
            <a:spLocks noChangeArrowheads="1"/>
          </p:cNvSpPr>
          <p:nvPr/>
        </p:nvSpPr>
        <p:spPr bwMode="auto">
          <a:xfrm>
            <a:off x="4859338" y="720725"/>
            <a:ext cx="360362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Assessment tools</a:t>
            </a:r>
          </a:p>
        </p:txBody>
      </p:sp>
      <p:sp>
        <p:nvSpPr>
          <p:cNvPr id="52227" name="AutoShape 2"/>
          <p:cNvSpPr>
            <a:spLocks noChangeArrowheads="1"/>
          </p:cNvSpPr>
          <p:nvPr/>
        </p:nvSpPr>
        <p:spPr bwMode="auto">
          <a:xfrm>
            <a:off x="1439863" y="900113"/>
            <a:ext cx="7740650" cy="900112"/>
          </a:xfrm>
          <a:prstGeom prst="roundRect">
            <a:avLst>
              <a:gd name="adj" fmla="val 16667"/>
            </a:avLst>
          </a:prstGeom>
          <a:solidFill>
            <a:srgbClr val="7DA647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400">
                <a:solidFill>
                  <a:srgbClr val="000000"/>
                </a:solidFill>
              </a:rPr>
              <a:t>How to measure learning against specific expectations?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339975"/>
            <a:ext cx="9070975" cy="4679950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Direct measures – directly observable or measurable assessments of student learning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E.g. Student exams, reports, oral examinations, portfolios, etc.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Indirect measures – opinion or self-reports of student learning or educational experiences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E.g. grades, student surveys, faculty surveys, focus group data, graduation rates, reputation, etc.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5325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F994F710-5151-4927-91EE-B39D00115277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44</a:t>
            </a:fld>
            <a:endParaRPr lang="en-US" smtClean="0"/>
          </a:p>
        </p:txBody>
      </p:sp>
      <p:sp>
        <p:nvSpPr>
          <p:cNvPr id="53252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Assessment tools</a:t>
            </a:r>
          </a:p>
        </p:txBody>
      </p:sp>
      <p:sp>
        <p:nvSpPr>
          <p:cNvPr id="53253" name="AutoShape 2"/>
          <p:cNvSpPr>
            <a:spLocks noChangeArrowheads="1"/>
          </p:cNvSpPr>
          <p:nvPr/>
        </p:nvSpPr>
        <p:spPr bwMode="auto">
          <a:xfrm>
            <a:off x="360363" y="1079500"/>
            <a:ext cx="4319587" cy="720725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</a:rPr>
              <a:t>Local written exam 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</a:rPr>
              <a:t>(e.g. question on final)</a:t>
            </a:r>
          </a:p>
        </p:txBody>
      </p:sp>
      <p:sp>
        <p:nvSpPr>
          <p:cNvPr id="53254" name="AutoShape 3"/>
          <p:cNvSpPr>
            <a:spLocks noChangeArrowheads="1"/>
          </p:cNvSpPr>
          <p:nvPr/>
        </p:nvSpPr>
        <p:spPr bwMode="auto">
          <a:xfrm>
            <a:off x="360363" y="1979613"/>
            <a:ext cx="4319587" cy="720725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</a:rPr>
              <a:t>Standardized written exam 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</a:rPr>
              <a:t>(e.g. Force concept inventory)</a:t>
            </a:r>
          </a:p>
        </p:txBody>
      </p:sp>
      <p:sp>
        <p:nvSpPr>
          <p:cNvPr id="53255" name="AutoShape 4"/>
          <p:cNvSpPr>
            <a:spLocks noChangeArrowheads="1"/>
          </p:cNvSpPr>
          <p:nvPr/>
        </p:nvSpPr>
        <p:spPr bwMode="auto">
          <a:xfrm>
            <a:off x="360363" y="2879725"/>
            <a:ext cx="4319587" cy="720725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</a:rPr>
              <a:t>Performance appraisal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</a:rPr>
              <a:t>(e.g. Lab skill assessment)</a:t>
            </a:r>
          </a:p>
        </p:txBody>
      </p:sp>
      <p:sp>
        <p:nvSpPr>
          <p:cNvPr id="53256" name="AutoShape 5"/>
          <p:cNvSpPr>
            <a:spLocks noChangeArrowheads="1"/>
          </p:cNvSpPr>
          <p:nvPr/>
        </p:nvSpPr>
        <p:spPr bwMode="auto">
          <a:xfrm>
            <a:off x="360363" y="3779838"/>
            <a:ext cx="4319587" cy="720725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</a:rPr>
              <a:t>Simulation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</a:rPr>
              <a:t>(e.g. Emergency simulation)</a:t>
            </a:r>
          </a:p>
        </p:txBody>
      </p:sp>
      <p:sp>
        <p:nvSpPr>
          <p:cNvPr id="53257" name="AutoShape 6"/>
          <p:cNvSpPr>
            <a:spLocks noChangeArrowheads="1"/>
          </p:cNvSpPr>
          <p:nvPr/>
        </p:nvSpPr>
        <p:spPr bwMode="auto">
          <a:xfrm>
            <a:off x="360363" y="4679950"/>
            <a:ext cx="4319587" cy="720725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</a:rPr>
              <a:t>Behavioural observation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</a:rPr>
              <a:t>(e.g. Team functioning)</a:t>
            </a:r>
          </a:p>
        </p:txBody>
      </p:sp>
      <p:sp>
        <p:nvSpPr>
          <p:cNvPr id="53258" name="AutoShape 7"/>
          <p:cNvSpPr>
            <a:spLocks noChangeArrowheads="1"/>
          </p:cNvSpPr>
          <p:nvPr/>
        </p:nvSpPr>
        <p:spPr bwMode="auto">
          <a:xfrm>
            <a:off x="5286375" y="1079500"/>
            <a:ext cx="4319588" cy="720725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</a:rPr>
              <a:t>External examiner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</a:rPr>
              <a:t>(e.g. Reviewer on design projects)</a:t>
            </a:r>
          </a:p>
        </p:txBody>
      </p:sp>
      <p:sp>
        <p:nvSpPr>
          <p:cNvPr id="53259" name="AutoShape 8"/>
          <p:cNvSpPr>
            <a:spLocks noChangeArrowheads="1"/>
          </p:cNvSpPr>
          <p:nvPr/>
        </p:nvSpPr>
        <p:spPr bwMode="auto">
          <a:xfrm>
            <a:off x="5219700" y="1979613"/>
            <a:ext cx="4319588" cy="720725"/>
          </a:xfrm>
          <a:prstGeom prst="roundRect">
            <a:avLst>
              <a:gd name="adj" fmla="val 16667"/>
            </a:avLst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</a:rPr>
              <a:t>Oral exam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</a:rPr>
              <a:t>(e.g. Design projects presentation)</a:t>
            </a:r>
          </a:p>
        </p:txBody>
      </p:sp>
      <p:sp>
        <p:nvSpPr>
          <p:cNvPr id="53260" name="AutoShape 9"/>
          <p:cNvSpPr>
            <a:spLocks noChangeArrowheads="1"/>
          </p:cNvSpPr>
          <p:nvPr/>
        </p:nvSpPr>
        <p:spPr bwMode="auto">
          <a:xfrm>
            <a:off x="5219700" y="4679950"/>
            <a:ext cx="4319588" cy="72072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</a:rPr>
              <a:t>Focus group</a:t>
            </a:r>
          </a:p>
        </p:txBody>
      </p:sp>
      <p:sp>
        <p:nvSpPr>
          <p:cNvPr id="53261" name="AutoShape 10"/>
          <p:cNvSpPr>
            <a:spLocks noChangeArrowheads="1"/>
          </p:cNvSpPr>
          <p:nvPr/>
        </p:nvSpPr>
        <p:spPr bwMode="auto">
          <a:xfrm>
            <a:off x="5219700" y="3779838"/>
            <a:ext cx="4319588" cy="72072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</a:rPr>
              <a:t>Surveys and questionnaires</a:t>
            </a:r>
          </a:p>
        </p:txBody>
      </p:sp>
      <p:sp>
        <p:nvSpPr>
          <p:cNvPr id="53262" name="AutoShape 11"/>
          <p:cNvSpPr>
            <a:spLocks noChangeArrowheads="1"/>
          </p:cNvSpPr>
          <p:nvPr/>
        </p:nvSpPr>
        <p:spPr bwMode="auto">
          <a:xfrm>
            <a:off x="5219700" y="2879725"/>
            <a:ext cx="4319588" cy="72072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</a:rPr>
              <a:t>Oral interviews</a:t>
            </a:r>
          </a:p>
        </p:txBody>
      </p:sp>
      <p:sp>
        <p:nvSpPr>
          <p:cNvPr id="41996" name="AutoShape 12"/>
          <p:cNvSpPr>
            <a:spLocks noChangeArrowheads="1"/>
          </p:cNvSpPr>
          <p:nvPr/>
        </p:nvSpPr>
        <p:spPr bwMode="auto">
          <a:xfrm>
            <a:off x="360363" y="5580063"/>
            <a:ext cx="4319587" cy="900112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Portfolios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(student maintained material addressing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outcomes)</a:t>
            </a:r>
          </a:p>
        </p:txBody>
      </p:sp>
      <p:sp>
        <p:nvSpPr>
          <p:cNvPr id="41997" name="AutoShape 13"/>
          <p:cNvSpPr>
            <a:spLocks noChangeArrowheads="1"/>
          </p:cNvSpPr>
          <p:nvPr/>
        </p:nvSpPr>
        <p:spPr bwMode="auto">
          <a:xfrm>
            <a:off x="5219700" y="5580063"/>
            <a:ext cx="4319588" cy="900112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Archival records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(registrar's data, previous records, ...)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"/>
          <p:cNvSpPr>
            <a:spLocks noGrp="1" noChangeArrowheads="1"/>
          </p:cNvSpPr>
          <p:nvPr>
            <p:ph type="title"/>
          </p:nvPr>
        </p:nvSpPr>
        <p:spPr>
          <a:xfrm>
            <a:off x="179388" y="120650"/>
            <a:ext cx="9539287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mtClean="0"/>
              <a:t>Instructors: “We do assess outcomes – by grades”</a:t>
            </a:r>
          </a:p>
        </p:txBody>
      </p:sp>
      <p:graphicFrame>
        <p:nvGraphicFramePr>
          <p:cNvPr id="43010" name="Group 2"/>
          <p:cNvGraphicFramePr>
            <a:graphicFrameLocks noGrp="1"/>
          </p:cNvGraphicFramePr>
          <p:nvPr/>
        </p:nvGraphicFramePr>
        <p:xfrm>
          <a:off x="466725" y="2217738"/>
          <a:ext cx="3967163" cy="2609469"/>
        </p:xfrm>
        <a:graphic>
          <a:graphicData uri="http://schemas.openxmlformats.org/drawingml/2006/table">
            <a:tbl>
              <a:tblPr/>
              <a:tblGrid>
                <a:gridCol w="3457575"/>
                <a:gridCol w="509588"/>
              </a:tblGrid>
              <a:tr h="33655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Electric Circuits I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Electromagnetics I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Signals and Systems I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Electronics I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Electrical Engineering Laboratory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Engineering Communications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Engineering Economics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...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Electrical Design Capstone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3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78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56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82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71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86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76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88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Bitstream Vera Sans" charset="0"/>
                        <a:cs typeface="Bitstream Vera Sans" charset="0"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86</a:t>
                      </a:r>
                    </a:p>
                  </a:txBody>
                  <a:tcPr anchor="ctr" horzOverflow="overflow">
                    <a:lnL w="3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4279" name="Text Box 12"/>
          <p:cNvSpPr txBox="1">
            <a:spLocks noChangeArrowheads="1"/>
          </p:cNvSpPr>
          <p:nvPr/>
        </p:nvSpPr>
        <p:spPr bwMode="auto">
          <a:xfrm>
            <a:off x="360363" y="1697038"/>
            <a:ext cx="3060700" cy="461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sz="2400">
                <a:solidFill>
                  <a:srgbClr val="000000"/>
                </a:solidFill>
              </a:rPr>
              <a:t>Student transcript</a:t>
            </a:r>
          </a:p>
        </p:txBody>
      </p:sp>
      <p:sp>
        <p:nvSpPr>
          <p:cNvPr id="54280" name="AutoShape 13"/>
          <p:cNvSpPr>
            <a:spLocks noChangeArrowheads="1"/>
          </p:cNvSpPr>
          <p:nvPr/>
        </p:nvSpPr>
        <p:spPr bwMode="auto">
          <a:xfrm>
            <a:off x="5040313" y="900113"/>
            <a:ext cx="3419475" cy="1260475"/>
          </a:xfrm>
          <a:prstGeom prst="wedgeRoundRectCallout">
            <a:avLst>
              <a:gd name="adj1" fmla="val -53375"/>
              <a:gd name="adj2" fmla="val 63681"/>
              <a:gd name="adj3" fmla="val 16667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>
                <a:solidFill>
                  <a:srgbClr val="000000"/>
                </a:solidFill>
              </a:rPr>
              <a:t>How well does the program prepare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>
                <a:solidFill>
                  <a:srgbClr val="000000"/>
                </a:solidFill>
              </a:rPr>
              <a:t>students to solve open-ended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>
                <a:solidFill>
                  <a:srgbClr val="000000"/>
                </a:solidFill>
              </a:rPr>
              <a:t>problems?</a:t>
            </a:r>
          </a:p>
        </p:txBody>
      </p:sp>
      <p:sp>
        <p:nvSpPr>
          <p:cNvPr id="54281" name="AutoShape 14"/>
          <p:cNvSpPr>
            <a:spLocks noChangeArrowheads="1"/>
          </p:cNvSpPr>
          <p:nvPr/>
        </p:nvSpPr>
        <p:spPr bwMode="auto">
          <a:xfrm>
            <a:off x="5040313" y="2339975"/>
            <a:ext cx="3419475" cy="1260475"/>
          </a:xfrm>
          <a:prstGeom prst="wedgeRoundRectCallout">
            <a:avLst>
              <a:gd name="adj1" fmla="val -53375"/>
              <a:gd name="adj2" fmla="val 58824"/>
              <a:gd name="adj3" fmla="val 16667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>
                <a:solidFill>
                  <a:srgbClr val="000000"/>
                </a:solidFill>
              </a:rPr>
              <a:t>Are students prepared to continue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>
                <a:solidFill>
                  <a:srgbClr val="000000"/>
                </a:solidFill>
              </a:rPr>
              <a:t>learning independently after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>
                <a:solidFill>
                  <a:srgbClr val="000000"/>
                </a:solidFill>
              </a:rPr>
              <a:t>graduation?</a:t>
            </a:r>
          </a:p>
        </p:txBody>
      </p:sp>
      <p:sp>
        <p:nvSpPr>
          <p:cNvPr id="54282" name="AutoShape 15"/>
          <p:cNvSpPr>
            <a:spLocks noChangeArrowheads="1"/>
          </p:cNvSpPr>
          <p:nvPr/>
        </p:nvSpPr>
        <p:spPr bwMode="auto">
          <a:xfrm>
            <a:off x="5040313" y="3779838"/>
            <a:ext cx="3419475" cy="1260475"/>
          </a:xfrm>
          <a:prstGeom prst="wedgeRoundRectCallout">
            <a:avLst>
              <a:gd name="adj1" fmla="val -52458"/>
              <a:gd name="adj2" fmla="val 60537"/>
              <a:gd name="adj3" fmla="val 16667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>
                <a:solidFill>
                  <a:srgbClr val="000000"/>
                </a:solidFill>
              </a:rPr>
              <a:t>Do students consider the social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>
                <a:solidFill>
                  <a:srgbClr val="000000"/>
                </a:solidFill>
              </a:rPr>
              <a:t>and environmental implications of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>
                <a:solidFill>
                  <a:srgbClr val="000000"/>
                </a:solidFill>
              </a:rPr>
              <a:t>their work?</a:t>
            </a:r>
          </a:p>
        </p:txBody>
      </p:sp>
      <p:sp>
        <p:nvSpPr>
          <p:cNvPr id="54283" name="AutoShape 16"/>
          <p:cNvSpPr>
            <a:spLocks noChangeArrowheads="1"/>
          </p:cNvSpPr>
          <p:nvPr/>
        </p:nvSpPr>
        <p:spPr bwMode="auto">
          <a:xfrm>
            <a:off x="5040313" y="5219700"/>
            <a:ext cx="3419475" cy="1260475"/>
          </a:xfrm>
          <a:prstGeom prst="wedgeRoundRectCallout">
            <a:avLst>
              <a:gd name="adj1" fmla="val -57921"/>
              <a:gd name="adj2" fmla="val 76417"/>
              <a:gd name="adj3" fmla="val 16667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>
                <a:solidFill>
                  <a:srgbClr val="000000"/>
                </a:solidFill>
              </a:rPr>
              <a:t>What can students do with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>
                <a:solidFill>
                  <a:srgbClr val="000000"/>
                </a:solidFill>
              </a:rPr>
              <a:t>knowledge (plug-and-chug vs.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>
                <a:solidFill>
                  <a:srgbClr val="000000"/>
                </a:solidFill>
              </a:rPr>
              <a:t>evaluate)?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4284" name="AutoShape 17"/>
          <p:cNvSpPr>
            <a:spLocks noChangeArrowheads="1"/>
          </p:cNvSpPr>
          <p:nvPr/>
        </p:nvSpPr>
        <p:spPr bwMode="auto">
          <a:xfrm>
            <a:off x="360363" y="5580063"/>
            <a:ext cx="3959225" cy="1439862"/>
          </a:xfrm>
          <a:prstGeom prst="roundRect">
            <a:avLst>
              <a:gd name="adj" fmla="val 16667"/>
            </a:avLst>
          </a:prstGeom>
          <a:solidFill>
            <a:srgbClr val="999999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</a:rPr>
              <a:t>Course grades usually aggregate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</a:rPr>
              <a:t>assessment of multiple objectives,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</a:rPr>
              <a:t>and are </a:t>
            </a:r>
            <a:r>
              <a:rPr lang="en-US" i="1">
                <a:solidFill>
                  <a:srgbClr val="000000"/>
                </a:solidFill>
              </a:rPr>
              <a:t>indirect </a:t>
            </a:r>
            <a:r>
              <a:rPr lang="en-US">
                <a:solidFill>
                  <a:srgbClr val="000000"/>
                </a:solidFill>
              </a:rPr>
              <a:t>evidence for 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i="1">
                <a:solidFill>
                  <a:srgbClr val="000000"/>
                </a:solidFill>
              </a:rPr>
              <a:t>some </a:t>
            </a:r>
            <a:r>
              <a:rPr lang="en-US">
                <a:solidFill>
                  <a:srgbClr val="000000"/>
                </a:solidFill>
              </a:rPr>
              <a:t>expectations </a:t>
            </a:r>
          </a:p>
        </p:txBody>
      </p:sp>
      <p:sp>
        <p:nvSpPr>
          <p:cNvPr id="54285" name="Line 18"/>
          <p:cNvSpPr>
            <a:spLocks noChangeShapeType="1"/>
          </p:cNvSpPr>
          <p:nvPr/>
        </p:nvSpPr>
        <p:spPr bwMode="auto">
          <a:xfrm flipV="1">
            <a:off x="3060700" y="4678363"/>
            <a:ext cx="900113" cy="9032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54286" name="Oval 19"/>
          <p:cNvSpPr>
            <a:spLocks noChangeArrowheads="1"/>
          </p:cNvSpPr>
          <p:nvPr/>
        </p:nvSpPr>
        <p:spPr bwMode="auto">
          <a:xfrm>
            <a:off x="3959225" y="4500563"/>
            <a:ext cx="360363" cy="360362"/>
          </a:xfrm>
          <a:prstGeom prst="ellipse">
            <a:avLst/>
          </a:prstGeom>
          <a:solidFill>
            <a:srgbClr val="B80047">
              <a:alpha val="29803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External assessment tools</a:t>
            </a: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119812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Concept inventories (Force Concept Inventory, Statics concept inventory, Chemistry Concept Inventory, …)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Surveys of learning, engagement, etc.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National Survey of Student Engagement (National data sharing, allowing internal benchmarking), E-NSSE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Course Experience Questionnaire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Approaches to Studying Inventory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Academic motivation scale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Engineering attitudes survey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CA" smtClean="0"/>
              <a:t>Targets and thresholds</a:t>
            </a:r>
          </a:p>
        </p:txBody>
      </p:sp>
      <p:sp>
        <p:nvSpPr>
          <p:cNvPr id="56323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>
              <a:buFont typeface="Arial" charset="0"/>
              <a:buChar char="•"/>
            </a:pPr>
            <a:r>
              <a:rPr lang="en-CA" smtClean="0"/>
              <a:t>Need to be able to explain what level of performance is expected of students</a:t>
            </a:r>
          </a:p>
          <a:p>
            <a:pPr eaLnBrk="1">
              <a:buFont typeface="Arial" charset="0"/>
              <a:buChar char="•"/>
            </a:pPr>
            <a:r>
              <a:rPr lang="en-CA" smtClean="0"/>
              <a:t>Useful to consider the minimum performance expectation (threshold) and what a student should be able to do (target)</a:t>
            </a:r>
          </a:p>
          <a:p>
            <a:pPr eaLnBrk="1">
              <a:buFont typeface="Arial" charset="0"/>
              <a:buChar char="•"/>
            </a:pPr>
            <a:r>
              <a:rPr lang="en-CA" smtClean="0"/>
              <a:t>Rubrics can be very useful</a:t>
            </a:r>
          </a:p>
          <a:p>
            <a:pPr eaLnBrk="1">
              <a:buFont typeface="Arial" charset="0"/>
              <a:buChar char="•"/>
            </a:pPr>
            <a:endParaRPr lang="en-CA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5734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A9DF5EC6-498F-4DA1-BA19-8C2375434887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48</a:t>
            </a:fld>
            <a:endParaRPr lang="en-US" smtClean="0"/>
          </a:p>
        </p:txBody>
      </p:sp>
      <p:sp>
        <p:nvSpPr>
          <p:cNvPr id="57348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Rubrics</a:t>
            </a:r>
          </a:p>
        </p:txBody>
      </p:sp>
      <p:graphicFrame>
        <p:nvGraphicFramePr>
          <p:cNvPr id="46082" name="Group 2"/>
          <p:cNvGraphicFramePr>
            <a:graphicFrameLocks noGrp="1"/>
          </p:cNvGraphicFramePr>
          <p:nvPr/>
        </p:nvGraphicFramePr>
        <p:xfrm>
          <a:off x="596900" y="1328738"/>
          <a:ext cx="9310688" cy="3427413"/>
        </p:xfrm>
        <a:graphic>
          <a:graphicData uri="http://schemas.openxmlformats.org/drawingml/2006/table">
            <a:tbl>
              <a:tblPr/>
              <a:tblGrid>
                <a:gridCol w="2009775"/>
                <a:gridCol w="1824038"/>
                <a:gridCol w="1825625"/>
                <a:gridCol w="1824037"/>
                <a:gridCol w="1827213"/>
              </a:tblGrid>
              <a:tr h="64611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Scales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Dimensions</a:t>
                      </a:r>
                    </a:p>
                  </a:txBody>
                  <a:tcPr marT="158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Not demonstrated</a:t>
                      </a:r>
                    </a:p>
                  </a:txBody>
                  <a:tcPr marT="158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Marginal</a:t>
                      </a:r>
                    </a:p>
                  </a:txBody>
                  <a:tcPr marT="158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Meets expectations</a:t>
                      </a:r>
                    </a:p>
                  </a:txBody>
                  <a:tcPr marT="158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Exceeds expectations</a:t>
                      </a:r>
                    </a:p>
                  </a:txBody>
                  <a:tcPr marT="158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</a:tr>
              <a:tr h="9271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Dimension 1: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Information</a:t>
                      </a:r>
                    </a:p>
                  </a:txBody>
                  <a:tcPr marT="158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Descriptor</a:t>
                      </a:r>
                    </a:p>
                  </a:txBody>
                  <a:tcPr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Descriptor</a:t>
                      </a:r>
                    </a:p>
                  </a:txBody>
                  <a:tcPr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Descriptor</a:t>
                      </a:r>
                    </a:p>
                  </a:txBody>
                  <a:tcPr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Descriptor</a:t>
                      </a:r>
                    </a:p>
                  </a:txBody>
                  <a:tcPr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</a:tr>
              <a:tr h="9271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Dimension 2: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Design</a:t>
                      </a:r>
                    </a:p>
                  </a:txBody>
                  <a:tcPr marT="158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Descriptor</a:t>
                      </a:r>
                    </a:p>
                  </a:txBody>
                  <a:tcPr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Descriptor</a:t>
                      </a:r>
                    </a:p>
                  </a:txBody>
                  <a:tcPr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Descriptor</a:t>
                      </a:r>
                    </a:p>
                  </a:txBody>
                  <a:tcPr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Descriptor</a:t>
                      </a:r>
                    </a:p>
                  </a:txBody>
                  <a:tcPr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  <a:tr h="9271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Dimension 3: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Bitstream Vera Sans" charset="0"/>
                          <a:cs typeface="Bitstream Vera Sans" charset="0"/>
                        </a:rPr>
                        <a:t>Communications</a:t>
                      </a:r>
                    </a:p>
                  </a:txBody>
                  <a:tcPr marT="158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Descriptor</a:t>
                      </a:r>
                    </a:p>
                  </a:txBody>
                  <a:tcPr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Descriptor</a:t>
                      </a:r>
                    </a:p>
                  </a:txBody>
                  <a:tcPr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Descriptor</a:t>
                      </a:r>
                    </a:p>
                  </a:txBody>
                  <a:tcPr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Bitstream Vera Sans" charset="0"/>
                          <a:cs typeface="Bitstream Vera Sans" charset="0"/>
                        </a:rPr>
                        <a:t>Descriptor</a:t>
                      </a:r>
                    </a:p>
                  </a:txBody>
                  <a:tcPr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</a:tr>
            </a:tbl>
          </a:graphicData>
        </a:graphic>
      </p:graphicFrame>
      <p:sp>
        <p:nvSpPr>
          <p:cNvPr id="57381" name="Line 72"/>
          <p:cNvSpPr>
            <a:spLocks noChangeShapeType="1"/>
          </p:cNvSpPr>
          <p:nvPr/>
        </p:nvSpPr>
        <p:spPr bwMode="auto">
          <a:xfrm>
            <a:off x="1439863" y="1439863"/>
            <a:ext cx="107950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57382" name="Line 73"/>
          <p:cNvSpPr>
            <a:spLocks noChangeShapeType="1"/>
          </p:cNvSpPr>
          <p:nvPr/>
        </p:nvSpPr>
        <p:spPr bwMode="auto">
          <a:xfrm>
            <a:off x="539750" y="1800225"/>
            <a:ext cx="1588" cy="28797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57383" name="Text Box 74"/>
          <p:cNvSpPr txBox="1">
            <a:spLocks noChangeArrowheads="1"/>
          </p:cNvSpPr>
          <p:nvPr/>
        </p:nvSpPr>
        <p:spPr bwMode="auto">
          <a:xfrm>
            <a:off x="720725" y="5040313"/>
            <a:ext cx="8820150" cy="898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600">
                <a:solidFill>
                  <a:srgbClr val="000000"/>
                </a:solidFill>
              </a:rPr>
              <a:t>Improve inter-rater reliability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600">
                <a:solidFill>
                  <a:srgbClr val="000000"/>
                </a:solidFill>
              </a:rPr>
              <a:t>Describe expectations for instructor and students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Rubric example</a:t>
            </a: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60363" y="6156325"/>
            <a:ext cx="9070975" cy="863600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400" smtClean="0"/>
              <a:t>Creating defined levels (“scales”) of expectations reduces variability between graders, makes expectations clear to students</a:t>
            </a:r>
          </a:p>
        </p:txBody>
      </p:sp>
      <p:pic>
        <p:nvPicPr>
          <p:cNvPr id="5837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338" y="827088"/>
            <a:ext cx="9420225" cy="45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527425" y="5651500"/>
            <a:ext cx="1412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400" b="1">
                <a:solidFill>
                  <a:srgbClr val="FF0000"/>
                </a:solidFill>
              </a:rPr>
              <a:t>threshold</a:t>
            </a:r>
            <a:endParaRPr lang="en-CA" b="1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761038" y="5651500"/>
            <a:ext cx="949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400" b="1">
                <a:solidFill>
                  <a:srgbClr val="FF0000"/>
                </a:solidFill>
              </a:rPr>
              <a:t>target</a:t>
            </a:r>
            <a:endParaRPr lang="en-CA" b="1">
              <a:solidFill>
                <a:srgbClr val="FF0000"/>
              </a:solidFill>
            </a:endParaRPr>
          </a:p>
        </p:txBody>
      </p:sp>
      <p:cxnSp>
        <p:nvCxnSpPr>
          <p:cNvPr id="16" name="Straight Arrow Connector 15"/>
          <p:cNvCxnSpPr>
            <a:cxnSpLocks noChangeShapeType="1"/>
          </p:cNvCxnSpPr>
          <p:nvPr/>
        </p:nvCxnSpPr>
        <p:spPr bwMode="auto">
          <a:xfrm rot="5400000" flipH="1" flipV="1">
            <a:off x="5975350" y="5580063"/>
            <a:ext cx="2889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8" name="Straight Arrow Connector 17"/>
          <p:cNvCxnSpPr>
            <a:cxnSpLocks noChangeShapeType="1"/>
          </p:cNvCxnSpPr>
          <p:nvPr/>
        </p:nvCxnSpPr>
        <p:spPr bwMode="auto">
          <a:xfrm rot="5400000" flipH="1" flipV="1">
            <a:off x="4032250" y="5580063"/>
            <a:ext cx="2889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3455988" y="1403350"/>
            <a:ext cx="1512887" cy="3960813"/>
          </a:xfrm>
          <a:prstGeom prst="rect">
            <a:avLst/>
          </a:prstGeom>
          <a:solidFill>
            <a:srgbClr val="FFFF00">
              <a:alpha val="25882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4968875" y="1403350"/>
            <a:ext cx="2232025" cy="3960813"/>
          </a:xfrm>
          <a:prstGeom prst="rect">
            <a:avLst/>
          </a:prstGeom>
          <a:solidFill>
            <a:srgbClr val="FFFF00">
              <a:alpha val="25882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9" grpId="0" animBg="1"/>
      <p:bldP spid="20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Task: Assessment tools (5 min)</a:t>
            </a:r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02932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Take some assessment criteria developed by group previously: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Determine three ways that they could be assessed (a list of assessment tools are on summary sheet), at least one done using a direct assessment tool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If any are difficult to measure, consider whether the criteria should be modified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1"/>
          <p:cNvSpPr txBox="1">
            <a:spLocks noChangeArrowheads="1"/>
          </p:cNvSpPr>
          <p:nvPr/>
        </p:nvSpPr>
        <p:spPr bwMode="auto">
          <a:xfrm>
            <a:off x="755650" y="2184400"/>
            <a:ext cx="8567738" cy="4773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1003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Example: Knowledge assessment</a:t>
            </a:r>
          </a:p>
        </p:txBody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029325"/>
          </a:xfrm>
        </p:spPr>
        <p:txBody>
          <a:bodyPr/>
          <a:lstStyle/>
          <a:p>
            <a:pPr marL="431800" indent="-323850" eaLnBrk="1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Calculus instructor asked questions on exam that specifically targeted 3 indicators for “Knowledge”:</a:t>
            </a:r>
          </a:p>
          <a:p>
            <a:pPr marL="863600" lvl="1" indent="-323850" eaLnBrk="1">
              <a:buFont typeface="StarSymbol" charset="0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“Create mathematical descriptions or expressions to model a real-world problem”</a:t>
            </a:r>
          </a:p>
          <a:p>
            <a:pPr marL="863600" lvl="1" indent="-323850" eaLnBrk="1">
              <a:buFont typeface="StarSymbol" charset="0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“Select and describe appropriate tools to solve mathematical problems that arise from modeling a real-world problem”</a:t>
            </a:r>
          </a:p>
          <a:p>
            <a:pPr marL="863600" lvl="1" indent="-323850" eaLnBrk="1">
              <a:buFont typeface="StarSymbol" charset="0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“Use solution to mathematical problems to inform the real-world problem that gave rise to it”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Indicator 1:</a:t>
            </a:r>
            <a:endParaRPr lang="en-CA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03238" y="900114"/>
            <a:ext cx="9069387" cy="1799603"/>
          </a:xfrm>
        </p:spPr>
        <p:txBody>
          <a:bodyPr/>
          <a:lstStyle/>
          <a:p>
            <a:r>
              <a:rPr lang="en-CA" sz="2800" dirty="0" smtClean="0"/>
              <a:t>The student can create and/or select mathematical descriptions or expressions for simple real-world problems involving rates of change and processes of accumulation (overlaps problem analysis)</a:t>
            </a:r>
            <a:endParaRPr lang="en-CA" sz="2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77A1959C-BFB6-4317-B126-00B8EFD27B09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9792" y="3923853"/>
            <a:ext cx="3047373" cy="14107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800" dirty="0" smtClean="0"/>
              <a:t>Context: calculating</a:t>
            </a:r>
          </a:p>
          <a:p>
            <a:r>
              <a:rPr lang="en-CA" sz="2800" dirty="0" smtClean="0"/>
              <a:t>Intersection of two </a:t>
            </a:r>
          </a:p>
          <a:p>
            <a:r>
              <a:rPr lang="en-CA" sz="2800" dirty="0" smtClean="0"/>
              <a:t>trajectories</a:t>
            </a:r>
          </a:p>
        </p:txBody>
      </p:sp>
      <p:pic>
        <p:nvPicPr>
          <p:cNvPr id="208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5004" y="2699717"/>
            <a:ext cx="5935621" cy="4427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Indicator 2:</a:t>
            </a:r>
            <a:endParaRPr lang="en-CA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03238" y="900114"/>
            <a:ext cx="9069387" cy="1799603"/>
          </a:xfrm>
        </p:spPr>
        <p:txBody>
          <a:bodyPr/>
          <a:lstStyle/>
          <a:p>
            <a:r>
              <a:rPr lang="en-CA" dirty="0" smtClean="0"/>
              <a:t>Students can select and describe appropriate tools to solve the mathematical problems that arise from this analysis</a:t>
            </a:r>
          </a:p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77A1959C-BFB6-4317-B126-00B8EFD27B09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  <p:pic>
        <p:nvPicPr>
          <p:cNvPr id="2068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92240" y="2555701"/>
            <a:ext cx="5256584" cy="443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359792" y="3203773"/>
            <a:ext cx="3582840" cy="14107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800" dirty="0" smtClean="0"/>
              <a:t>Context: differentiation</a:t>
            </a:r>
          </a:p>
          <a:p>
            <a:r>
              <a:rPr lang="en-CA" sz="2800" dirty="0" smtClean="0"/>
              <a:t>similar to high school </a:t>
            </a:r>
          </a:p>
          <a:p>
            <a:r>
              <a:rPr lang="en-CA" sz="2800" dirty="0" smtClean="0"/>
              <a:t>curriculum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Indicator 2:</a:t>
            </a:r>
            <a:endParaRPr lang="en-CA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03238" y="900114"/>
            <a:ext cx="9069387" cy="1799603"/>
          </a:xfrm>
        </p:spPr>
        <p:txBody>
          <a:bodyPr/>
          <a:lstStyle/>
          <a:p>
            <a:r>
              <a:rPr lang="en-CA" dirty="0" smtClean="0"/>
              <a:t>Students can select and describe appropriate tools to solve the mathematical problems that arise from this analysis</a:t>
            </a:r>
          </a:p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77A1959C-BFB6-4317-B126-00B8EFD27B09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9792" y="3203773"/>
            <a:ext cx="2940420" cy="14107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800" dirty="0" smtClean="0"/>
              <a:t>Context: implicit </a:t>
            </a:r>
          </a:p>
          <a:p>
            <a:r>
              <a:rPr lang="en-CA" sz="2800" dirty="0" smtClean="0"/>
              <a:t>differentiation, trig</a:t>
            </a:r>
          </a:p>
          <a:p>
            <a:r>
              <a:rPr lang="en-CA" sz="2800" dirty="0" smtClean="0"/>
              <a:t>inverse</a:t>
            </a:r>
          </a:p>
        </p:txBody>
      </p:sp>
      <p:pic>
        <p:nvPicPr>
          <p:cNvPr id="207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4168" y="2555701"/>
            <a:ext cx="6109237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1"/>
          <p:cNvSpPr txBox="1">
            <a:spLocks noChangeArrowheads="1"/>
          </p:cNvSpPr>
          <p:nvPr/>
        </p:nvSpPr>
        <p:spPr bwMode="auto">
          <a:xfrm>
            <a:off x="755650" y="2184400"/>
            <a:ext cx="8567738" cy="4773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1003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Example: Knowledge assessment</a:t>
            </a:r>
          </a:p>
        </p:txBody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029325"/>
          </a:xfrm>
        </p:spPr>
        <p:txBody>
          <a:bodyPr/>
          <a:lstStyle/>
          <a:p>
            <a:pPr marL="431800" indent="-323850" eaLnBrk="1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Physics course instructors administering the Force Concept Inventory (FCI) before and after course in mechanics to assess conceptual understanding</a:t>
            </a:r>
          </a:p>
          <a:p>
            <a:pPr marL="431800" indent="-323850" eaLnBrk="1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 smtClean="0"/>
          </a:p>
          <a:p>
            <a:pPr marL="431800" indent="-323850" eaLnBrk="1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Allows for benchmarking, which is difficult to do for most other indicators.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6041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957EA142-CEDF-4FE5-8FCA-097973703976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56</a:t>
            </a:fld>
            <a:endParaRPr lang="en-US" smtClean="0"/>
          </a:p>
        </p:txBody>
      </p:sp>
      <p:sp>
        <p:nvSpPr>
          <p:cNvPr id="60420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Program-wide assessment process flow</a:t>
            </a:r>
          </a:p>
        </p:txBody>
      </p:sp>
      <p:sp>
        <p:nvSpPr>
          <p:cNvPr id="17410" name="AutoShape 2"/>
          <p:cNvSpPr>
            <a:spLocks noChangeArrowheads="1"/>
          </p:cNvSpPr>
          <p:nvPr/>
        </p:nvSpPr>
        <p:spPr bwMode="auto">
          <a:xfrm>
            <a:off x="3959225" y="1260475"/>
            <a:ext cx="1979613" cy="1079500"/>
          </a:xfrm>
          <a:prstGeom prst="flowChartProcess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Identify major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objectives (including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graduate attributes)</a:t>
            </a:r>
          </a:p>
        </p:txBody>
      </p:sp>
      <p:sp>
        <p:nvSpPr>
          <p:cNvPr id="17411" name="AutoShape 3"/>
          <p:cNvSpPr>
            <a:spLocks noChangeArrowheads="1"/>
          </p:cNvSpPr>
          <p:nvPr/>
        </p:nvSpPr>
        <p:spPr bwMode="auto">
          <a:xfrm>
            <a:off x="6840538" y="1260475"/>
            <a:ext cx="1979612" cy="1079500"/>
          </a:xfrm>
          <a:prstGeom prst="flowChartProcess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000" tIns="45000" rIns="90000" bIns="45000" anchor="ctr"/>
          <a:lstStyle/>
          <a:p>
            <a:pPr algn="ctr">
              <a:buFont typeface="Times New Roman" charset="0"/>
              <a:buNone/>
              <a:tabLst>
                <a:tab pos="723900" algn="l"/>
                <a:tab pos="1447800" algn="l"/>
              </a:tabLst>
              <a:defRPr/>
            </a:pPr>
            <a:r>
              <a:rPr lang="en-US">
                <a:solidFill>
                  <a:srgbClr val="000000"/>
                </a:solidFill>
              </a:rPr>
              <a:t>Identify</a:t>
            </a:r>
            <a:r>
              <a:rPr lang="en-US" i="1">
                <a:solidFill>
                  <a:srgbClr val="000000"/>
                </a:solidFill>
              </a:rPr>
              <a:t> </a:t>
            </a:r>
          </a:p>
          <a:p>
            <a:pPr algn="ctr">
              <a:buFont typeface="Times New Roman" charset="0"/>
              <a:buNone/>
              <a:tabLst>
                <a:tab pos="723900" algn="l"/>
                <a:tab pos="1447800" algn="l"/>
              </a:tabLst>
              <a:defRPr/>
            </a:pPr>
            <a:r>
              <a:rPr lang="en-US" i="1">
                <a:solidFill>
                  <a:srgbClr val="000000"/>
                </a:solidFill>
              </a:rPr>
              <a:t>indicators</a:t>
            </a:r>
          </a:p>
        </p:txBody>
      </p:sp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6840538" y="3240088"/>
            <a:ext cx="1979612" cy="1079500"/>
          </a:xfrm>
          <a:prstGeom prst="flowChartProcess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>
                <a:solidFill>
                  <a:srgbClr val="000000"/>
                </a:solidFill>
              </a:rPr>
              <a:t>Map to courses/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>
                <a:solidFill>
                  <a:srgbClr val="000000"/>
                </a:solidFill>
              </a:rPr>
              <a:t>experiences</a:t>
            </a:r>
          </a:p>
        </p:txBody>
      </p:sp>
      <p:sp>
        <p:nvSpPr>
          <p:cNvPr id="17413" name="AutoShape 5"/>
          <p:cNvSpPr>
            <a:spLocks noChangeArrowheads="1"/>
          </p:cNvSpPr>
          <p:nvPr/>
        </p:nvSpPr>
        <p:spPr bwMode="auto">
          <a:xfrm>
            <a:off x="6840538" y="5219700"/>
            <a:ext cx="1979612" cy="1079500"/>
          </a:xfrm>
          <a:prstGeom prst="flowChartProcess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Identify appropriate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tools to assess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(reports, simulation,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tests,...)</a:t>
            </a:r>
          </a:p>
        </p:txBody>
      </p:sp>
      <p:sp>
        <p:nvSpPr>
          <p:cNvPr id="60425" name="AutoShape 6"/>
          <p:cNvSpPr>
            <a:spLocks noChangeArrowheads="1"/>
          </p:cNvSpPr>
          <p:nvPr/>
        </p:nvSpPr>
        <p:spPr bwMode="auto">
          <a:xfrm>
            <a:off x="3959225" y="3240088"/>
            <a:ext cx="1979613" cy="1079500"/>
          </a:xfrm>
          <a:prstGeom prst="flowChartProcess">
            <a:avLst/>
          </a:prstGeom>
          <a:solidFill>
            <a:srgbClr val="7DA647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Stakeholder input</a:t>
            </a:r>
          </a:p>
        </p:txBody>
      </p:sp>
      <p:sp>
        <p:nvSpPr>
          <p:cNvPr id="60426" name="AutoShape 7"/>
          <p:cNvSpPr>
            <a:spLocks noChangeArrowheads="1"/>
          </p:cNvSpPr>
          <p:nvPr/>
        </p:nvSpPr>
        <p:spPr bwMode="auto">
          <a:xfrm>
            <a:off x="3959225" y="5219700"/>
            <a:ext cx="1979613" cy="1079500"/>
          </a:xfrm>
          <a:prstGeom prst="flowChartProcess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Course changes/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Measure</a:t>
            </a:r>
          </a:p>
        </p:txBody>
      </p:sp>
      <p:sp>
        <p:nvSpPr>
          <p:cNvPr id="60427" name="AutoShape 8"/>
          <p:cNvSpPr>
            <a:spLocks noChangeArrowheads="1"/>
          </p:cNvSpPr>
          <p:nvPr/>
        </p:nvSpPr>
        <p:spPr bwMode="auto">
          <a:xfrm>
            <a:off x="1079500" y="5219700"/>
            <a:ext cx="1979613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Analyze and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evaluate data</a:t>
            </a:r>
          </a:p>
        </p:txBody>
      </p:sp>
      <p:sp>
        <p:nvSpPr>
          <p:cNvPr id="60428" name="AutoShape 9"/>
          <p:cNvSpPr>
            <a:spLocks noChangeArrowheads="1"/>
          </p:cNvSpPr>
          <p:nvPr/>
        </p:nvSpPr>
        <p:spPr bwMode="auto">
          <a:xfrm>
            <a:off x="1079500" y="3240088"/>
            <a:ext cx="1979613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Program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improvement</a:t>
            </a:r>
          </a:p>
        </p:txBody>
      </p:sp>
      <p:sp>
        <p:nvSpPr>
          <p:cNvPr id="60429" name="AutoShape 10"/>
          <p:cNvSpPr>
            <a:spLocks noChangeArrowheads="1"/>
          </p:cNvSpPr>
          <p:nvPr/>
        </p:nvSpPr>
        <p:spPr bwMode="auto">
          <a:xfrm>
            <a:off x="6119813" y="1619250"/>
            <a:ext cx="539750" cy="360363"/>
          </a:xfrm>
          <a:prstGeom prst="right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60430" name="AutoShape 11"/>
          <p:cNvSpPr>
            <a:spLocks noChangeArrowheads="1"/>
          </p:cNvSpPr>
          <p:nvPr/>
        </p:nvSpPr>
        <p:spPr bwMode="auto">
          <a:xfrm>
            <a:off x="7615238" y="2519363"/>
            <a:ext cx="360362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60431" name="AutoShape 12"/>
          <p:cNvSpPr>
            <a:spLocks noChangeArrowheads="1"/>
          </p:cNvSpPr>
          <p:nvPr/>
        </p:nvSpPr>
        <p:spPr bwMode="auto">
          <a:xfrm>
            <a:off x="7559675" y="4500563"/>
            <a:ext cx="360363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60432" name="AutoShape 13"/>
          <p:cNvSpPr>
            <a:spLocks noChangeArrowheads="1"/>
          </p:cNvSpPr>
          <p:nvPr/>
        </p:nvSpPr>
        <p:spPr bwMode="auto">
          <a:xfrm>
            <a:off x="6119813" y="5580063"/>
            <a:ext cx="539750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60433" name="AutoShape 14"/>
          <p:cNvSpPr>
            <a:spLocks noChangeArrowheads="1"/>
          </p:cNvSpPr>
          <p:nvPr/>
        </p:nvSpPr>
        <p:spPr bwMode="auto">
          <a:xfrm>
            <a:off x="3240088" y="5580063"/>
            <a:ext cx="539750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60434" name="AutoShape 15"/>
          <p:cNvSpPr>
            <a:spLocks noChangeArrowheads="1"/>
          </p:cNvSpPr>
          <p:nvPr/>
        </p:nvSpPr>
        <p:spPr bwMode="auto">
          <a:xfrm>
            <a:off x="1800225" y="4500563"/>
            <a:ext cx="360363" cy="539750"/>
          </a:xfrm>
          <a:prstGeom prst="up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60435" name="Freeform 16"/>
          <p:cNvSpPr>
            <a:spLocks noChangeArrowheads="1"/>
          </p:cNvSpPr>
          <p:nvPr/>
        </p:nvSpPr>
        <p:spPr bwMode="auto">
          <a:xfrm flipV="1">
            <a:off x="1979613" y="1619250"/>
            <a:ext cx="720725" cy="720725"/>
          </a:xfrm>
          <a:custGeom>
            <a:avLst/>
            <a:gdLst>
              <a:gd name="T0" fmla="*/ 2147483647 w 841"/>
              <a:gd name="T1" fmla="*/ 2147483647 h 854"/>
              <a:gd name="T2" fmla="*/ 2147483647 w 841"/>
              <a:gd name="T3" fmla="*/ 2147483647 h 854"/>
              <a:gd name="T4" fmla="*/ 2147483647 w 841"/>
              <a:gd name="T5" fmla="*/ 2147483647 h 854"/>
              <a:gd name="T6" fmla="*/ 2147483647 w 841"/>
              <a:gd name="T7" fmla="*/ 0 h 854"/>
              <a:gd name="T8" fmla="*/ 0 w 841"/>
              <a:gd name="T9" fmla="*/ 0 h 854"/>
              <a:gd name="T10" fmla="*/ 0 w 841"/>
              <a:gd name="T11" fmla="*/ 2147483647 h 854"/>
              <a:gd name="T12" fmla="*/ 2147483647 w 841"/>
              <a:gd name="T13" fmla="*/ 2147483647 h 854"/>
              <a:gd name="T14" fmla="*/ 2147483647 w 841"/>
              <a:gd name="T15" fmla="*/ 2147483647 h 854"/>
              <a:gd name="T16" fmla="*/ 2147483647 w 841"/>
              <a:gd name="T17" fmla="*/ 2147483647 h 854"/>
              <a:gd name="T18" fmla="*/ 2147483647 w 841"/>
              <a:gd name="T19" fmla="*/ 2147483647 h 8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41"/>
              <a:gd name="T31" fmla="*/ 0 h 854"/>
              <a:gd name="T32" fmla="*/ 841 w 841"/>
              <a:gd name="T33" fmla="*/ 854 h 85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41" h="854">
                <a:moveTo>
                  <a:pt x="517" y="247"/>
                </a:moveTo>
                <a:lnTo>
                  <a:pt x="517" y="415"/>
                </a:lnTo>
                <a:lnTo>
                  <a:pt x="264" y="415"/>
                </a:lnTo>
                <a:lnTo>
                  <a:pt x="264" y="0"/>
                </a:lnTo>
                <a:lnTo>
                  <a:pt x="0" y="0"/>
                </a:lnTo>
                <a:lnTo>
                  <a:pt x="0" y="680"/>
                </a:lnTo>
                <a:lnTo>
                  <a:pt x="517" y="680"/>
                </a:lnTo>
                <a:lnTo>
                  <a:pt x="517" y="854"/>
                </a:lnTo>
                <a:lnTo>
                  <a:pt x="841" y="547"/>
                </a:lnTo>
                <a:lnTo>
                  <a:pt x="517" y="247"/>
                </a:lnTo>
                <a:close/>
              </a:path>
            </a:pathLst>
          </a:cu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60436" name="AutoShape 17"/>
          <p:cNvSpPr>
            <a:spLocks noChangeArrowheads="1"/>
          </p:cNvSpPr>
          <p:nvPr/>
        </p:nvSpPr>
        <p:spPr bwMode="auto">
          <a:xfrm>
            <a:off x="4859338" y="720725"/>
            <a:ext cx="360362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Principles of Measurement</a:t>
            </a:r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567487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Not required to measure every attribute every year. Could measure in years of accreditation cycle as follows: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b="1" smtClean="0"/>
              <a:t>Design: </a:t>
            </a:r>
            <a:r>
              <a:rPr lang="en-US" smtClean="0"/>
              <a:t>Years 1,4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b="1" smtClean="0"/>
              <a:t>Communications</a:t>
            </a:r>
            <a:r>
              <a:rPr lang="en-US" smtClean="0"/>
              <a:t>: Years 2,5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b="1" smtClean="0"/>
              <a:t>Knowledge</a:t>
            </a:r>
            <a:r>
              <a:rPr lang="en-US" smtClean="0"/>
              <a:t>: Years 3,6...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No requirement to assess every student – appropriate sampling may be appropriate for some assessment measures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Assessment is for the </a:t>
            </a:r>
            <a:r>
              <a:rPr lang="en-US" b="1" i="1" smtClean="0"/>
              <a:t>program</a:t>
            </a:r>
            <a:endParaRPr lang="en-US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Is this data useful?</a:t>
            </a:r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710247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Validity: how well an assessment measures what it is supposed to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Direct measures vs. indirect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Authentic assessment (emulating professional practice)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Reliability: the degree to which an instrument measures the same way each time it is used under the same condition with the same subjects; 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the repeatability of the measurement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a measure is considered reliable if a person's score on the same test given twice is similar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Estimated by test/retest, or internal consistency using multiple methods to assess same criteria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Data gathering and storage</a:t>
            </a: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02932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Modern learning management systems are able to link outcomes to learning activities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E.g. Moodle, Blackboard, Desire2Learn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Reports, assignments, quizzes in the LMS can be linked to outcomes and simultaneously graded for course marks and assessment criteria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E.g. Assessment on exam</a:t>
            </a:r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02932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Exam based questions can be a non resource-intensive method of assessing for </a:t>
            </a:r>
            <a:r>
              <a:rPr lang="en-US" i="1" smtClean="0"/>
              <a:t>some</a:t>
            </a:r>
            <a:r>
              <a:rPr lang="en-US" smtClean="0"/>
              <a:t> outcomes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Appropriate for “knowledge”, “problem analysis”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Can be used as “easy wins” for some things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Student perspectives</a:t>
            </a:r>
            <a:endParaRPr lang="en-CA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Student surveys and focus groups give student perspective on development of attributes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What attributes do they think are being most/least developed in the program?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Duplication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Ideas on how to have students take some responsibility for demonstrating attributes </a:t>
            </a:r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54A74BC6-B1BB-499F-8D0A-6287499B54FE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6553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0DD535BE-1CF3-46D4-A177-871ADCD51461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62</a:t>
            </a:fld>
            <a:endParaRPr lang="en-US" smtClean="0"/>
          </a:p>
        </p:txBody>
      </p:sp>
      <p:sp>
        <p:nvSpPr>
          <p:cNvPr id="65540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Program-wide assessment process flow</a:t>
            </a:r>
          </a:p>
        </p:txBody>
      </p:sp>
      <p:sp>
        <p:nvSpPr>
          <p:cNvPr id="17410" name="AutoShape 2"/>
          <p:cNvSpPr>
            <a:spLocks noChangeArrowheads="1"/>
          </p:cNvSpPr>
          <p:nvPr/>
        </p:nvSpPr>
        <p:spPr bwMode="auto">
          <a:xfrm>
            <a:off x="3959225" y="1260475"/>
            <a:ext cx="1979613" cy="1079500"/>
          </a:xfrm>
          <a:prstGeom prst="flowChartProcess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Identify major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objectives (including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graduate attributes)</a:t>
            </a:r>
          </a:p>
        </p:txBody>
      </p:sp>
      <p:sp>
        <p:nvSpPr>
          <p:cNvPr id="17411" name="AutoShape 3"/>
          <p:cNvSpPr>
            <a:spLocks noChangeArrowheads="1"/>
          </p:cNvSpPr>
          <p:nvPr/>
        </p:nvSpPr>
        <p:spPr bwMode="auto">
          <a:xfrm>
            <a:off x="6840538" y="1260475"/>
            <a:ext cx="1979612" cy="1079500"/>
          </a:xfrm>
          <a:prstGeom prst="flowChartProcess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Identify</a:t>
            </a:r>
            <a:endParaRPr lang="en-US" i="1" dirty="0">
              <a:solidFill>
                <a:srgbClr val="000000"/>
              </a:solidFill>
            </a:endParaRP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i="1" dirty="0">
                <a:solidFill>
                  <a:srgbClr val="000000"/>
                </a:solidFill>
              </a:rPr>
              <a:t>indicators</a:t>
            </a:r>
          </a:p>
        </p:txBody>
      </p:sp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6840538" y="3240088"/>
            <a:ext cx="1979612" cy="1079500"/>
          </a:xfrm>
          <a:prstGeom prst="flowChartProcess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>
                <a:solidFill>
                  <a:srgbClr val="000000"/>
                </a:solidFill>
              </a:rPr>
              <a:t>Map to courses/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>
                <a:solidFill>
                  <a:srgbClr val="000000"/>
                </a:solidFill>
              </a:rPr>
              <a:t>experiences</a:t>
            </a:r>
          </a:p>
        </p:txBody>
      </p:sp>
      <p:sp>
        <p:nvSpPr>
          <p:cNvPr id="17413" name="AutoShape 5"/>
          <p:cNvSpPr>
            <a:spLocks noChangeArrowheads="1"/>
          </p:cNvSpPr>
          <p:nvPr/>
        </p:nvSpPr>
        <p:spPr bwMode="auto">
          <a:xfrm>
            <a:off x="6840538" y="5219700"/>
            <a:ext cx="1979612" cy="1079500"/>
          </a:xfrm>
          <a:prstGeom prst="flowChartProcess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Identify appropriate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tools to assess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(reports, simulation,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tests,...)</a:t>
            </a:r>
          </a:p>
        </p:txBody>
      </p:sp>
      <p:sp>
        <p:nvSpPr>
          <p:cNvPr id="65545" name="AutoShape 6"/>
          <p:cNvSpPr>
            <a:spLocks noChangeArrowheads="1"/>
          </p:cNvSpPr>
          <p:nvPr/>
        </p:nvSpPr>
        <p:spPr bwMode="auto">
          <a:xfrm>
            <a:off x="3959225" y="3240088"/>
            <a:ext cx="1979613" cy="1079500"/>
          </a:xfrm>
          <a:prstGeom prst="flowChartProcess">
            <a:avLst/>
          </a:prstGeom>
          <a:solidFill>
            <a:srgbClr val="7DA647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Stakeholder input</a:t>
            </a:r>
          </a:p>
        </p:txBody>
      </p:sp>
      <p:sp>
        <p:nvSpPr>
          <p:cNvPr id="17415" name="AutoShape 7"/>
          <p:cNvSpPr>
            <a:spLocks noChangeArrowheads="1"/>
          </p:cNvSpPr>
          <p:nvPr/>
        </p:nvSpPr>
        <p:spPr bwMode="auto">
          <a:xfrm>
            <a:off x="3959225" y="5219700"/>
            <a:ext cx="1979613" cy="1079500"/>
          </a:xfrm>
          <a:prstGeom prst="flowChartProcess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>
                <a:solidFill>
                  <a:srgbClr val="000000"/>
                </a:solidFill>
              </a:rPr>
              <a:t>Course changes/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>
                <a:solidFill>
                  <a:srgbClr val="000000"/>
                </a:solidFill>
              </a:rPr>
              <a:t>Measure</a:t>
            </a:r>
          </a:p>
        </p:txBody>
      </p:sp>
      <p:sp>
        <p:nvSpPr>
          <p:cNvPr id="65547" name="AutoShape 8"/>
          <p:cNvSpPr>
            <a:spLocks noChangeArrowheads="1"/>
          </p:cNvSpPr>
          <p:nvPr/>
        </p:nvSpPr>
        <p:spPr bwMode="auto">
          <a:xfrm>
            <a:off x="1079500" y="5219700"/>
            <a:ext cx="1979613" cy="1079500"/>
          </a:xfrm>
          <a:prstGeom prst="flowChartProcess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Analyze and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evaluate data</a:t>
            </a:r>
          </a:p>
        </p:txBody>
      </p:sp>
      <p:sp>
        <p:nvSpPr>
          <p:cNvPr id="65548" name="AutoShape 9"/>
          <p:cNvSpPr>
            <a:spLocks noChangeArrowheads="1"/>
          </p:cNvSpPr>
          <p:nvPr/>
        </p:nvSpPr>
        <p:spPr bwMode="auto">
          <a:xfrm>
            <a:off x="1079500" y="3240088"/>
            <a:ext cx="1979613" cy="1079500"/>
          </a:xfrm>
          <a:prstGeom prst="flowChartProcess">
            <a:avLst/>
          </a:prstGeom>
          <a:solidFill>
            <a:srgbClr val="00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Program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improvement</a:t>
            </a:r>
          </a:p>
        </p:txBody>
      </p:sp>
      <p:sp>
        <p:nvSpPr>
          <p:cNvPr id="65549" name="AutoShape 10"/>
          <p:cNvSpPr>
            <a:spLocks noChangeArrowheads="1"/>
          </p:cNvSpPr>
          <p:nvPr/>
        </p:nvSpPr>
        <p:spPr bwMode="auto">
          <a:xfrm>
            <a:off x="6119813" y="1619250"/>
            <a:ext cx="539750" cy="360363"/>
          </a:xfrm>
          <a:prstGeom prst="right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65550" name="AutoShape 11"/>
          <p:cNvSpPr>
            <a:spLocks noChangeArrowheads="1"/>
          </p:cNvSpPr>
          <p:nvPr/>
        </p:nvSpPr>
        <p:spPr bwMode="auto">
          <a:xfrm>
            <a:off x="7615238" y="2519363"/>
            <a:ext cx="360362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65551" name="AutoShape 12"/>
          <p:cNvSpPr>
            <a:spLocks noChangeArrowheads="1"/>
          </p:cNvSpPr>
          <p:nvPr/>
        </p:nvSpPr>
        <p:spPr bwMode="auto">
          <a:xfrm>
            <a:off x="7559675" y="4500563"/>
            <a:ext cx="360363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65552" name="AutoShape 13"/>
          <p:cNvSpPr>
            <a:spLocks noChangeArrowheads="1"/>
          </p:cNvSpPr>
          <p:nvPr/>
        </p:nvSpPr>
        <p:spPr bwMode="auto">
          <a:xfrm>
            <a:off x="6119813" y="5580063"/>
            <a:ext cx="539750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65553" name="AutoShape 14"/>
          <p:cNvSpPr>
            <a:spLocks noChangeArrowheads="1"/>
          </p:cNvSpPr>
          <p:nvPr/>
        </p:nvSpPr>
        <p:spPr bwMode="auto">
          <a:xfrm>
            <a:off x="3240088" y="5580063"/>
            <a:ext cx="539750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65554" name="AutoShape 15"/>
          <p:cNvSpPr>
            <a:spLocks noChangeArrowheads="1"/>
          </p:cNvSpPr>
          <p:nvPr/>
        </p:nvSpPr>
        <p:spPr bwMode="auto">
          <a:xfrm>
            <a:off x="1800225" y="4500563"/>
            <a:ext cx="360363" cy="539750"/>
          </a:xfrm>
          <a:prstGeom prst="up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65555" name="Freeform 16"/>
          <p:cNvSpPr>
            <a:spLocks noChangeArrowheads="1"/>
          </p:cNvSpPr>
          <p:nvPr/>
        </p:nvSpPr>
        <p:spPr bwMode="auto">
          <a:xfrm flipV="1">
            <a:off x="1979613" y="1619250"/>
            <a:ext cx="720725" cy="720725"/>
          </a:xfrm>
          <a:custGeom>
            <a:avLst/>
            <a:gdLst>
              <a:gd name="T0" fmla="*/ 2147483647 w 841"/>
              <a:gd name="T1" fmla="*/ 2147483647 h 854"/>
              <a:gd name="T2" fmla="*/ 2147483647 w 841"/>
              <a:gd name="T3" fmla="*/ 2147483647 h 854"/>
              <a:gd name="T4" fmla="*/ 2147483647 w 841"/>
              <a:gd name="T5" fmla="*/ 2147483647 h 854"/>
              <a:gd name="T6" fmla="*/ 2147483647 w 841"/>
              <a:gd name="T7" fmla="*/ 0 h 854"/>
              <a:gd name="T8" fmla="*/ 0 w 841"/>
              <a:gd name="T9" fmla="*/ 0 h 854"/>
              <a:gd name="T10" fmla="*/ 0 w 841"/>
              <a:gd name="T11" fmla="*/ 2147483647 h 854"/>
              <a:gd name="T12" fmla="*/ 2147483647 w 841"/>
              <a:gd name="T13" fmla="*/ 2147483647 h 854"/>
              <a:gd name="T14" fmla="*/ 2147483647 w 841"/>
              <a:gd name="T15" fmla="*/ 2147483647 h 854"/>
              <a:gd name="T16" fmla="*/ 2147483647 w 841"/>
              <a:gd name="T17" fmla="*/ 2147483647 h 854"/>
              <a:gd name="T18" fmla="*/ 2147483647 w 841"/>
              <a:gd name="T19" fmla="*/ 2147483647 h 8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41"/>
              <a:gd name="T31" fmla="*/ 0 h 854"/>
              <a:gd name="T32" fmla="*/ 841 w 841"/>
              <a:gd name="T33" fmla="*/ 854 h 85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41" h="854">
                <a:moveTo>
                  <a:pt x="517" y="247"/>
                </a:moveTo>
                <a:lnTo>
                  <a:pt x="517" y="415"/>
                </a:lnTo>
                <a:lnTo>
                  <a:pt x="264" y="415"/>
                </a:lnTo>
                <a:lnTo>
                  <a:pt x="264" y="0"/>
                </a:lnTo>
                <a:lnTo>
                  <a:pt x="0" y="0"/>
                </a:lnTo>
                <a:lnTo>
                  <a:pt x="0" y="680"/>
                </a:lnTo>
                <a:lnTo>
                  <a:pt x="517" y="680"/>
                </a:lnTo>
                <a:lnTo>
                  <a:pt x="517" y="854"/>
                </a:lnTo>
                <a:lnTo>
                  <a:pt x="841" y="547"/>
                </a:lnTo>
                <a:lnTo>
                  <a:pt x="517" y="247"/>
                </a:lnTo>
                <a:close/>
              </a:path>
            </a:pathLst>
          </a:cu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65556" name="AutoShape 17"/>
          <p:cNvSpPr>
            <a:spLocks noChangeArrowheads="1"/>
          </p:cNvSpPr>
          <p:nvPr/>
        </p:nvSpPr>
        <p:spPr bwMode="auto">
          <a:xfrm>
            <a:off x="4859338" y="720725"/>
            <a:ext cx="360362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Now that we have data… analyze and evaluate</a:t>
            </a:r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029325"/>
          </a:xfrm>
        </p:spPr>
        <p:txBody>
          <a:bodyPr/>
          <a:lstStyle/>
          <a:p>
            <a:pPr marL="431800" indent="-323850" eaLnBrk="1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Could do: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Longitudinal comparison of students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Histogram of results by level (did or did not meet expectations)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Analysis of which areas are weakest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Triangulation: examination of correlation between results on multiple assessments of the same indicator (e.g. compare focus group data with exam results)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6758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21D8E1EC-4149-43D7-8708-B63B9B343119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64</a:t>
            </a:fld>
            <a:endParaRPr lang="en-US" smtClean="0"/>
          </a:p>
        </p:txBody>
      </p:sp>
      <p:sp>
        <p:nvSpPr>
          <p:cNvPr id="67588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Results: example</a:t>
            </a:r>
          </a:p>
        </p:txBody>
      </p:sp>
      <p:pic>
        <p:nvPicPr>
          <p:cNvPr id="6758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09600" y="1752600"/>
            <a:ext cx="10531475" cy="4906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6861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68645444-35A5-4A62-A336-36FBD836C425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65</a:t>
            </a:fld>
            <a:endParaRPr lang="en-US" smtClean="0"/>
          </a:p>
        </p:txBody>
      </p:sp>
      <p:sp>
        <p:nvSpPr>
          <p:cNvPr id="68612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Program-wide assessment process flow</a:t>
            </a:r>
          </a:p>
        </p:txBody>
      </p:sp>
      <p:sp>
        <p:nvSpPr>
          <p:cNvPr id="17410" name="AutoShape 2"/>
          <p:cNvSpPr>
            <a:spLocks noChangeArrowheads="1"/>
          </p:cNvSpPr>
          <p:nvPr/>
        </p:nvSpPr>
        <p:spPr bwMode="auto">
          <a:xfrm>
            <a:off x="3959225" y="1260475"/>
            <a:ext cx="1979613" cy="1079500"/>
          </a:xfrm>
          <a:prstGeom prst="flowChartProcess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Identify major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objectives (including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graduate attributes)</a:t>
            </a:r>
          </a:p>
        </p:txBody>
      </p:sp>
      <p:sp>
        <p:nvSpPr>
          <p:cNvPr id="17411" name="AutoShape 3"/>
          <p:cNvSpPr>
            <a:spLocks noChangeArrowheads="1"/>
          </p:cNvSpPr>
          <p:nvPr/>
        </p:nvSpPr>
        <p:spPr bwMode="auto">
          <a:xfrm>
            <a:off x="6840538" y="1260475"/>
            <a:ext cx="1979612" cy="1079500"/>
          </a:xfrm>
          <a:prstGeom prst="flowChartProcess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Identify</a:t>
            </a:r>
            <a:endParaRPr lang="en-US" i="1" dirty="0">
              <a:solidFill>
                <a:srgbClr val="000000"/>
              </a:solidFill>
            </a:endParaRP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i="1" dirty="0">
                <a:solidFill>
                  <a:srgbClr val="000000"/>
                </a:solidFill>
              </a:rPr>
              <a:t>indicators</a:t>
            </a:r>
          </a:p>
        </p:txBody>
      </p:sp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6840538" y="3240088"/>
            <a:ext cx="1979612" cy="1079500"/>
          </a:xfrm>
          <a:prstGeom prst="flowChartProcess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>
                <a:solidFill>
                  <a:srgbClr val="000000"/>
                </a:solidFill>
              </a:rPr>
              <a:t>Map to courses/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>
                <a:solidFill>
                  <a:srgbClr val="000000"/>
                </a:solidFill>
              </a:rPr>
              <a:t>experiences</a:t>
            </a:r>
          </a:p>
        </p:txBody>
      </p:sp>
      <p:sp>
        <p:nvSpPr>
          <p:cNvPr id="17413" name="AutoShape 5"/>
          <p:cNvSpPr>
            <a:spLocks noChangeArrowheads="1"/>
          </p:cNvSpPr>
          <p:nvPr/>
        </p:nvSpPr>
        <p:spPr bwMode="auto">
          <a:xfrm>
            <a:off x="6840538" y="5219700"/>
            <a:ext cx="1979612" cy="1079500"/>
          </a:xfrm>
          <a:prstGeom prst="flowChartProcess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Identify appropriate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tools to assess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(reports, simulation,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rgbClr val="000000"/>
                </a:solidFill>
              </a:rPr>
              <a:t>tests,...)</a:t>
            </a:r>
          </a:p>
        </p:txBody>
      </p:sp>
      <p:sp>
        <p:nvSpPr>
          <p:cNvPr id="68617" name="AutoShape 6"/>
          <p:cNvSpPr>
            <a:spLocks noChangeArrowheads="1"/>
          </p:cNvSpPr>
          <p:nvPr/>
        </p:nvSpPr>
        <p:spPr bwMode="auto">
          <a:xfrm>
            <a:off x="3959225" y="3240088"/>
            <a:ext cx="1979613" cy="1079500"/>
          </a:xfrm>
          <a:prstGeom prst="flowChartProcess">
            <a:avLst/>
          </a:prstGeom>
          <a:solidFill>
            <a:srgbClr val="7DA647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Stakeholder input</a:t>
            </a:r>
          </a:p>
        </p:txBody>
      </p:sp>
      <p:sp>
        <p:nvSpPr>
          <p:cNvPr id="17415" name="AutoShape 7"/>
          <p:cNvSpPr>
            <a:spLocks noChangeArrowheads="1"/>
          </p:cNvSpPr>
          <p:nvPr/>
        </p:nvSpPr>
        <p:spPr bwMode="auto">
          <a:xfrm>
            <a:off x="3959225" y="5219700"/>
            <a:ext cx="1979613" cy="1079500"/>
          </a:xfrm>
          <a:prstGeom prst="flowChartProcess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>
                <a:solidFill>
                  <a:srgbClr val="000000"/>
                </a:solidFill>
              </a:rPr>
              <a:t>Course changes/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>
                <a:solidFill>
                  <a:srgbClr val="000000"/>
                </a:solidFill>
              </a:rPr>
              <a:t>Measure</a:t>
            </a:r>
          </a:p>
        </p:txBody>
      </p:sp>
      <p:sp>
        <p:nvSpPr>
          <p:cNvPr id="17416" name="AutoShape 8"/>
          <p:cNvSpPr>
            <a:spLocks noChangeArrowheads="1"/>
          </p:cNvSpPr>
          <p:nvPr/>
        </p:nvSpPr>
        <p:spPr bwMode="auto">
          <a:xfrm>
            <a:off x="1079500" y="5219700"/>
            <a:ext cx="1979613" cy="1079500"/>
          </a:xfrm>
          <a:prstGeom prst="flowChartProcess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>
                <a:solidFill>
                  <a:srgbClr val="000000"/>
                </a:solidFill>
              </a:rPr>
              <a:t>Analyze and </a:t>
            </a:r>
          </a:p>
          <a:p>
            <a:pPr algn="ctr">
              <a:tabLst>
                <a:tab pos="723900" algn="l"/>
                <a:tab pos="1447800" algn="l"/>
              </a:tabLst>
              <a:defRPr/>
            </a:pPr>
            <a:r>
              <a:rPr lang="en-US">
                <a:solidFill>
                  <a:srgbClr val="000000"/>
                </a:solidFill>
              </a:rPr>
              <a:t>evaluate data</a:t>
            </a:r>
          </a:p>
        </p:txBody>
      </p:sp>
      <p:sp>
        <p:nvSpPr>
          <p:cNvPr id="68620" name="AutoShape 9"/>
          <p:cNvSpPr>
            <a:spLocks noChangeArrowheads="1"/>
          </p:cNvSpPr>
          <p:nvPr/>
        </p:nvSpPr>
        <p:spPr bwMode="auto">
          <a:xfrm>
            <a:off x="1079500" y="3240088"/>
            <a:ext cx="1979613" cy="1079500"/>
          </a:xfrm>
          <a:prstGeom prst="flowChartProcess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Program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improvement</a:t>
            </a:r>
          </a:p>
        </p:txBody>
      </p:sp>
      <p:sp>
        <p:nvSpPr>
          <p:cNvPr id="68621" name="AutoShape 10"/>
          <p:cNvSpPr>
            <a:spLocks noChangeArrowheads="1"/>
          </p:cNvSpPr>
          <p:nvPr/>
        </p:nvSpPr>
        <p:spPr bwMode="auto">
          <a:xfrm>
            <a:off x="6119813" y="1619250"/>
            <a:ext cx="539750" cy="360363"/>
          </a:xfrm>
          <a:prstGeom prst="right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68622" name="AutoShape 11"/>
          <p:cNvSpPr>
            <a:spLocks noChangeArrowheads="1"/>
          </p:cNvSpPr>
          <p:nvPr/>
        </p:nvSpPr>
        <p:spPr bwMode="auto">
          <a:xfrm>
            <a:off x="7615238" y="2519363"/>
            <a:ext cx="360362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68623" name="AutoShape 12"/>
          <p:cNvSpPr>
            <a:spLocks noChangeArrowheads="1"/>
          </p:cNvSpPr>
          <p:nvPr/>
        </p:nvSpPr>
        <p:spPr bwMode="auto">
          <a:xfrm>
            <a:off x="7559675" y="4500563"/>
            <a:ext cx="360363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68624" name="AutoShape 13"/>
          <p:cNvSpPr>
            <a:spLocks noChangeArrowheads="1"/>
          </p:cNvSpPr>
          <p:nvPr/>
        </p:nvSpPr>
        <p:spPr bwMode="auto">
          <a:xfrm>
            <a:off x="6119813" y="5580063"/>
            <a:ext cx="539750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68625" name="AutoShape 14"/>
          <p:cNvSpPr>
            <a:spLocks noChangeArrowheads="1"/>
          </p:cNvSpPr>
          <p:nvPr/>
        </p:nvSpPr>
        <p:spPr bwMode="auto">
          <a:xfrm>
            <a:off x="3240088" y="5580063"/>
            <a:ext cx="539750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68626" name="AutoShape 15"/>
          <p:cNvSpPr>
            <a:spLocks noChangeArrowheads="1"/>
          </p:cNvSpPr>
          <p:nvPr/>
        </p:nvSpPr>
        <p:spPr bwMode="auto">
          <a:xfrm>
            <a:off x="1800225" y="4500563"/>
            <a:ext cx="360363" cy="539750"/>
          </a:xfrm>
          <a:prstGeom prst="up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68627" name="Freeform 16"/>
          <p:cNvSpPr>
            <a:spLocks noChangeArrowheads="1"/>
          </p:cNvSpPr>
          <p:nvPr/>
        </p:nvSpPr>
        <p:spPr bwMode="auto">
          <a:xfrm flipV="1">
            <a:off x="1979613" y="1619250"/>
            <a:ext cx="720725" cy="720725"/>
          </a:xfrm>
          <a:custGeom>
            <a:avLst/>
            <a:gdLst>
              <a:gd name="T0" fmla="*/ 2147483647 w 841"/>
              <a:gd name="T1" fmla="*/ 2147483647 h 854"/>
              <a:gd name="T2" fmla="*/ 2147483647 w 841"/>
              <a:gd name="T3" fmla="*/ 2147483647 h 854"/>
              <a:gd name="T4" fmla="*/ 2147483647 w 841"/>
              <a:gd name="T5" fmla="*/ 2147483647 h 854"/>
              <a:gd name="T6" fmla="*/ 2147483647 w 841"/>
              <a:gd name="T7" fmla="*/ 0 h 854"/>
              <a:gd name="T8" fmla="*/ 0 w 841"/>
              <a:gd name="T9" fmla="*/ 0 h 854"/>
              <a:gd name="T10" fmla="*/ 0 w 841"/>
              <a:gd name="T11" fmla="*/ 2147483647 h 854"/>
              <a:gd name="T12" fmla="*/ 2147483647 w 841"/>
              <a:gd name="T13" fmla="*/ 2147483647 h 854"/>
              <a:gd name="T14" fmla="*/ 2147483647 w 841"/>
              <a:gd name="T15" fmla="*/ 2147483647 h 854"/>
              <a:gd name="T16" fmla="*/ 2147483647 w 841"/>
              <a:gd name="T17" fmla="*/ 2147483647 h 854"/>
              <a:gd name="T18" fmla="*/ 2147483647 w 841"/>
              <a:gd name="T19" fmla="*/ 2147483647 h 8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41"/>
              <a:gd name="T31" fmla="*/ 0 h 854"/>
              <a:gd name="T32" fmla="*/ 841 w 841"/>
              <a:gd name="T33" fmla="*/ 854 h 85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41" h="854">
                <a:moveTo>
                  <a:pt x="517" y="247"/>
                </a:moveTo>
                <a:lnTo>
                  <a:pt x="517" y="415"/>
                </a:lnTo>
                <a:lnTo>
                  <a:pt x="264" y="415"/>
                </a:lnTo>
                <a:lnTo>
                  <a:pt x="264" y="0"/>
                </a:lnTo>
                <a:lnTo>
                  <a:pt x="0" y="0"/>
                </a:lnTo>
                <a:lnTo>
                  <a:pt x="0" y="680"/>
                </a:lnTo>
                <a:lnTo>
                  <a:pt x="517" y="680"/>
                </a:lnTo>
                <a:lnTo>
                  <a:pt x="517" y="854"/>
                </a:lnTo>
                <a:lnTo>
                  <a:pt x="841" y="547"/>
                </a:lnTo>
                <a:lnTo>
                  <a:pt x="517" y="247"/>
                </a:lnTo>
                <a:close/>
              </a:path>
            </a:pathLst>
          </a:cu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68628" name="AutoShape 17"/>
          <p:cNvSpPr>
            <a:spLocks noChangeArrowheads="1"/>
          </p:cNvSpPr>
          <p:nvPr/>
        </p:nvSpPr>
        <p:spPr bwMode="auto">
          <a:xfrm>
            <a:off x="4859338" y="720725"/>
            <a:ext cx="360362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Program improvement</a:t>
            </a: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02932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Changes in existing courses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New courses/streams (Queen's is going through this)</a:t>
            </a:r>
          </a:p>
          <a:p>
            <a:pPr marL="83185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Integrative experience</a:t>
            </a:r>
          </a:p>
          <a:p>
            <a:pPr marL="83185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Design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New approaches </a:t>
            </a:r>
          </a:p>
          <a:p>
            <a:pPr marL="83185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service learning</a:t>
            </a:r>
          </a:p>
          <a:p>
            <a:pPr marL="83185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co-ops</a:t>
            </a:r>
          </a:p>
          <a:p>
            <a:pPr marL="83185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case-study</a:t>
            </a:r>
          </a:p>
          <a:p>
            <a:pPr marL="83185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problem-based learning</a:t>
            </a:r>
          </a:p>
          <a:p>
            <a:pPr marL="83185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model eliciting activities…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7065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FD70A626-37C3-45C9-BB3A-5721580EC124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67</a:t>
            </a:fld>
            <a:endParaRPr lang="en-US" smtClean="0"/>
          </a:p>
        </p:txBody>
      </p:sp>
      <p:pic>
        <p:nvPicPr>
          <p:cNvPr id="70660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7071954" cy="7559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0661" name="Text Box 2"/>
          <p:cNvSpPr txBox="1">
            <a:spLocks noChangeArrowheads="1"/>
          </p:cNvSpPr>
          <p:nvPr/>
        </p:nvSpPr>
        <p:spPr bwMode="auto">
          <a:xfrm>
            <a:off x="7200900" y="539477"/>
            <a:ext cx="2879725" cy="6134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r>
              <a:rPr lang="en-US" sz="3600" dirty="0" smtClean="0">
                <a:solidFill>
                  <a:srgbClr val="000000"/>
                </a:solidFill>
              </a:rPr>
              <a:t>Discuss:</a:t>
            </a: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endParaRPr lang="en-US" sz="3600" dirty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r>
              <a:rPr lang="en-US" sz="2400" dirty="0" smtClean="0">
                <a:solidFill>
                  <a:srgbClr val="000000"/>
                </a:solidFill>
              </a:rPr>
              <a:t>How will you proceed in your department?</a:t>
            </a: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r>
              <a:rPr lang="en-US" sz="2400" dirty="0" smtClean="0">
                <a:solidFill>
                  <a:srgbClr val="000000"/>
                </a:solidFill>
              </a:rPr>
              <a:t>Who needs to be involved?</a:t>
            </a: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r>
              <a:rPr lang="en-US" sz="2400" dirty="0" smtClean="0">
                <a:solidFill>
                  <a:srgbClr val="000000"/>
                </a:solidFill>
              </a:rPr>
              <a:t>What courses/ experiences are starting points?</a:t>
            </a: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endParaRPr lang="en-US" sz="1400" dirty="0" smtClean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endParaRPr lang="en-US" sz="1400" dirty="0" smtClean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endParaRPr lang="en-US" sz="1400" dirty="0" smtClean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endParaRPr lang="en-US" sz="1400" dirty="0" smtClean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endParaRPr lang="en-US" sz="1400" dirty="0" smtClean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endParaRPr lang="en-US" sz="1400" dirty="0" smtClean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endParaRPr lang="en-US" sz="1400" dirty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r>
              <a:rPr lang="en-US" dirty="0">
                <a:solidFill>
                  <a:srgbClr val="000000"/>
                </a:solidFill>
              </a:rPr>
              <a:t>From P. Wolf, New Directions for Teaching and Learning,</a:t>
            </a: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r>
              <a:rPr lang="en-US" dirty="0">
                <a:solidFill>
                  <a:srgbClr val="000000"/>
                </a:solidFill>
              </a:rPr>
              <a:t>Volume 2007, Issue 112  (p 15-20). Used with permission.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Faculty buy-in</a:t>
            </a:r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119812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Faculty reaction skeptical to negative at first, but after 4-5 years value often perceived in outcomes assessment (US experience)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Often takes some time to understand rationale for criteria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Takes about 18 months to setup assessment process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General advice</a:t>
            </a:r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02932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Capitalize on what you're already doing: innovators, first adopters, experimenters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Dean/chair support can help encourage large scale curriculum development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Start from the question “what do we want to know to improve our program”, rather than “what does CEAB want us to do” – think of this as self-directed learning!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Don't generate reams of data that you don't know what to do with: create </a:t>
            </a:r>
            <a:r>
              <a:rPr lang="en-US" i="1" dirty="0" smtClean="0"/>
              <a:t>information</a:t>
            </a:r>
            <a:r>
              <a:rPr lang="en-US" dirty="0" smtClean="0"/>
              <a:t>, not </a:t>
            </a:r>
            <a:r>
              <a:rPr lang="en-US" i="1" dirty="0" smtClean="0"/>
              <a:t>data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Future support: EGAD Project</a:t>
            </a:r>
            <a:endParaRPr lang="en-CA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>
              <a:buFont typeface="Arial" charset="0"/>
              <a:buChar char="•"/>
            </a:pPr>
            <a:r>
              <a:rPr lang="en-CA" dirty="0" smtClean="0"/>
              <a:t>Developing workshops, case studies, guidelines, and recommended processes to share</a:t>
            </a:r>
          </a:p>
          <a:p>
            <a:pPr eaLnBrk="1">
              <a:buFont typeface="Arial" charset="0"/>
              <a:buChar char="•"/>
            </a:pPr>
            <a:r>
              <a:rPr lang="en-CA" dirty="0" smtClean="0"/>
              <a:t>Facilitating discussion between schools</a:t>
            </a:r>
          </a:p>
          <a:p>
            <a:pPr eaLnBrk="1">
              <a:buFont typeface="Arial" charset="0"/>
              <a:buChar char="•"/>
            </a:pPr>
            <a:r>
              <a:rPr lang="en-CA" dirty="0" smtClean="0"/>
              <a:t>Clearinghouse for resources developed across country</a:t>
            </a:r>
          </a:p>
          <a:p>
            <a:pPr eaLnBrk="1">
              <a:buFont typeface="Arial" charset="0"/>
              <a:buChar char="•"/>
            </a:pPr>
            <a:r>
              <a:rPr lang="en-CA" dirty="0" smtClean="0"/>
              <a:t>Offering support to programs as they prepare for accreditation</a:t>
            </a:r>
          </a:p>
          <a:p>
            <a:pPr eaLnBrk="1">
              <a:buFont typeface="Arial" charset="0"/>
              <a:buChar char="•"/>
            </a:pPr>
            <a:r>
              <a:rPr lang="en-CA" dirty="0" smtClean="0"/>
              <a:t>Working cooperatively with CEAB</a:t>
            </a:r>
          </a:p>
          <a:p>
            <a:pPr eaLnBrk="1">
              <a:buFont typeface="Arial" charset="0"/>
              <a:buChar char="•"/>
            </a:pPr>
            <a:r>
              <a:rPr lang="en-CA" dirty="0" smtClean="0"/>
              <a:t>Resources will be posted on website as they become available:  </a:t>
            </a:r>
            <a:r>
              <a:rPr lang="en-CA" dirty="0" smtClean="0">
                <a:hlinkClick r:id="rId2"/>
              </a:rPr>
              <a:t>http://engineering.queensu.ca/egad</a:t>
            </a:r>
            <a:endParaRPr lang="en-CA" dirty="0" smtClean="0"/>
          </a:p>
          <a:p>
            <a:pPr eaLnBrk="1"/>
            <a:endParaRPr lang="en-CA" dirty="0" smtClean="0"/>
          </a:p>
          <a:p>
            <a:pPr eaLnBrk="1">
              <a:buFont typeface="Arial" charset="0"/>
              <a:buChar char="•"/>
            </a:pPr>
            <a:endParaRPr lang="en-CA" dirty="0" smtClean="0"/>
          </a:p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77A1959C-BFB6-4317-B126-00B8EFD27B09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Conclusion</a:t>
            </a:r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02932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Use and share ideas: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Regional collaboration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Publication of processes/plans at Canadian Engineering Education Association (CEEA) conferences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EGAD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Training opportunities for curriculum chairs, etc.: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ABET Institute for Development of Excellence in Assessment Leadership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592041" y="7164213"/>
            <a:ext cx="4786660" cy="346250"/>
          </a:xfrm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7782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A1DD13AD-BBF0-464B-BB76-2BC25D7C737F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72</a:t>
            </a:fld>
            <a:endParaRPr lang="en-US" smtClean="0"/>
          </a:p>
        </p:txBody>
      </p:sp>
      <p:sp>
        <p:nvSpPr>
          <p:cNvPr id="77828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Discussion</a:t>
            </a:r>
          </a:p>
        </p:txBody>
      </p:sp>
      <p:sp>
        <p:nvSpPr>
          <p:cNvPr id="77829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503238" y="944563"/>
            <a:ext cx="9070975" cy="6029325"/>
          </a:xfrm>
        </p:spPr>
        <p:txBody>
          <a:bodyPr anchor="ctr"/>
          <a:lstStyle/>
          <a:p>
            <a:pPr marL="0" indent="0" algn="ctr" eaLnBrk="1"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 smtClean="0">
              <a:hlinkClick r:id="rId3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1"/>
          <p:cNvSpPr txBox="1">
            <a:spLocks noChangeArrowheads="1"/>
          </p:cNvSpPr>
          <p:nvPr/>
        </p:nvSpPr>
        <p:spPr bwMode="auto">
          <a:xfrm>
            <a:off x="468313" y="120650"/>
            <a:ext cx="9070975" cy="6899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3200">
              <a:solidFill>
                <a:srgbClr val="000000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>
                <a:solidFill>
                  <a:srgbClr val="000000"/>
                </a:solidFill>
              </a:rPr>
              <a:t>Graduate Attribute Assessment: 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>
                <a:solidFill>
                  <a:srgbClr val="000000"/>
                </a:solidFill>
              </a:rPr>
              <a:t>Year 1 Pilot at Queen's University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600">
              <a:solidFill>
                <a:srgbClr val="000000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600">
                <a:solidFill>
                  <a:srgbClr val="000000"/>
                </a:solidFill>
              </a:rPr>
              <a:t>Brian Frank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600">
                <a:solidFill>
                  <a:srgbClr val="000000"/>
                </a:solidFill>
              </a:rPr>
              <a:t>Director (Program Development)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600">
                <a:solidFill>
                  <a:srgbClr val="000000"/>
                </a:solidFill>
              </a:rPr>
              <a:t>Faculty of Engineering and Applied Science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600">
                <a:solidFill>
                  <a:srgbClr val="000000"/>
                </a:solidFill>
              </a:rPr>
              <a:t>Queen's University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600">
              <a:solidFill>
                <a:srgbClr val="000000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600">
                <a:solidFill>
                  <a:srgbClr val="000000"/>
                </a:solidFill>
              </a:rPr>
              <a:t>June 7, 2010</a:t>
            </a:r>
          </a:p>
        </p:txBody>
      </p:sp>
      <p:sp>
        <p:nvSpPr>
          <p:cNvPr id="78851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5E46677-4AC4-4649-98C1-7767995D00C4}" type="slidenum">
              <a:rPr lang="en-US" smtClean="0"/>
              <a:pPr/>
              <a:t>73</a:t>
            </a:fld>
            <a:endParaRPr lang="en-US" smtClean="0"/>
          </a:p>
        </p:txBody>
      </p:sp>
      <p:sp>
        <p:nvSpPr>
          <p:cNvPr id="7885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1"/>
          <p:cNvSpPr txBox="1">
            <a:spLocks noChangeArrowheads="1"/>
          </p:cNvSpPr>
          <p:nvPr/>
        </p:nvSpPr>
        <p:spPr bwMode="auto">
          <a:xfrm>
            <a:off x="755650" y="754063"/>
            <a:ext cx="8567738" cy="1111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81923" name="AutoShape 2"/>
          <p:cNvSpPr>
            <a:spLocks noChangeArrowheads="1"/>
          </p:cNvSpPr>
          <p:nvPr/>
        </p:nvSpPr>
        <p:spPr bwMode="auto">
          <a:xfrm>
            <a:off x="179388" y="3005138"/>
            <a:ext cx="2181225" cy="595312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  <a:tab pos="2171700" algn="l"/>
              </a:tabLst>
            </a:pPr>
            <a:r>
              <a:rPr lang="en-US" sz="2700">
                <a:solidFill>
                  <a:srgbClr val="FFFFFF"/>
                </a:solidFill>
              </a:rPr>
              <a:t>Triangulated</a:t>
            </a:r>
          </a:p>
        </p:txBody>
      </p:sp>
      <p:sp>
        <p:nvSpPr>
          <p:cNvPr id="81924" name="AutoShape 3"/>
          <p:cNvSpPr>
            <a:spLocks noChangeArrowheads="1"/>
          </p:cNvSpPr>
          <p:nvPr/>
        </p:nvSpPr>
        <p:spPr bwMode="auto">
          <a:xfrm>
            <a:off x="179388" y="1439863"/>
            <a:ext cx="2181225" cy="595312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  <a:tab pos="2171700" algn="l"/>
              </a:tabLst>
            </a:pPr>
            <a:r>
              <a:rPr lang="en-US" sz="2700">
                <a:solidFill>
                  <a:srgbClr val="FFFFFF"/>
                </a:solidFill>
              </a:rPr>
              <a:t>Specific</a:t>
            </a:r>
          </a:p>
        </p:txBody>
      </p:sp>
      <p:sp>
        <p:nvSpPr>
          <p:cNvPr id="81925" name="AutoShape 4"/>
          <p:cNvSpPr>
            <a:spLocks noChangeArrowheads="1"/>
          </p:cNvSpPr>
          <p:nvPr/>
        </p:nvSpPr>
        <p:spPr bwMode="auto">
          <a:xfrm>
            <a:off x="179388" y="4679950"/>
            <a:ext cx="2181225" cy="595313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  <a:tab pos="2171700" algn="l"/>
              </a:tabLst>
            </a:pPr>
            <a:r>
              <a:rPr lang="en-US" sz="2700">
                <a:solidFill>
                  <a:srgbClr val="FFFFFF"/>
                </a:solidFill>
              </a:rPr>
              <a:t>Leveled</a:t>
            </a:r>
          </a:p>
        </p:txBody>
      </p:sp>
      <p:sp>
        <p:nvSpPr>
          <p:cNvPr id="81926" name="AutoShape 5"/>
          <p:cNvSpPr>
            <a:spLocks noChangeArrowheads="1"/>
          </p:cNvSpPr>
          <p:nvPr/>
        </p:nvSpPr>
        <p:spPr bwMode="auto">
          <a:xfrm>
            <a:off x="179388" y="6424613"/>
            <a:ext cx="2181225" cy="595312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  <a:tab pos="2171700" algn="l"/>
              </a:tabLst>
            </a:pPr>
            <a:r>
              <a:rPr lang="en-US" sz="2700">
                <a:solidFill>
                  <a:srgbClr val="FFFFFF"/>
                </a:solidFill>
              </a:rPr>
              <a:t>Multi-use</a:t>
            </a:r>
          </a:p>
        </p:txBody>
      </p:sp>
      <p:sp>
        <p:nvSpPr>
          <p:cNvPr id="81927" name="Rectangle 6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Queen's Engineering:Long-term goals</a:t>
            </a:r>
          </a:p>
        </p:txBody>
      </p:sp>
      <p:sp>
        <p:nvSpPr>
          <p:cNvPr id="81928" name="Text Box 7"/>
          <p:cNvSpPr txBox="1">
            <a:spLocks noChangeArrowheads="1"/>
          </p:cNvSpPr>
          <p:nvPr/>
        </p:nvSpPr>
        <p:spPr bwMode="auto">
          <a:xfrm>
            <a:off x="2519363" y="900113"/>
            <a:ext cx="7199312" cy="6521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sz="3600">
                <a:solidFill>
                  <a:srgbClr val="000000"/>
                </a:solidFill>
              </a:rPr>
              <a:t>Establish criteria that are meaningful and measurable (directly or indirectly)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sz="3600">
                <a:solidFill>
                  <a:srgbClr val="000000"/>
                </a:solidFill>
              </a:rPr>
              <a:t>Criteria measured using multiple methods or events to assess validity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sz="3600">
                <a:solidFill>
                  <a:srgbClr val="000000"/>
                </a:solidFill>
              </a:rPr>
              <a:t>Graduate attributes measured at multiple times in students' program with leveled expectations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sz="3600">
                <a:solidFill>
                  <a:srgbClr val="000000"/>
                </a:solidFill>
              </a:rPr>
              <a:t>Satisfy expectations of both CEAB and province (OCAV UDLEs) </a:t>
            </a:r>
          </a:p>
        </p:txBody>
      </p:sp>
      <p:sp>
        <p:nvSpPr>
          <p:cNvPr id="81929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CEC9AFA-9AE3-469D-AB7F-250AAF927E53}" type="slidenum">
              <a:rPr lang="en-US" smtClean="0"/>
              <a:pPr/>
              <a:t>74</a:t>
            </a:fld>
            <a:endParaRPr lang="en-US" smtClean="0"/>
          </a:p>
        </p:txBody>
      </p:sp>
      <p:sp>
        <p:nvSpPr>
          <p:cNvPr id="81930" name="Footer Placeholder 9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Queen's University process</a:t>
            </a:r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119812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b="1" smtClean="0"/>
              <a:t>Spring 2009</a:t>
            </a:r>
            <a:r>
              <a:rPr lang="en-US" smtClean="0"/>
              <a:t>: Gather relevant resources (e.g. research, other accreditation guidelines)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b="1" smtClean="0"/>
              <a:t>Summer 2009</a:t>
            </a:r>
            <a:r>
              <a:rPr lang="en-US" smtClean="0"/>
              <a:t>: Working groups of faculty, students, topical experts created specific program-wide assessment criteria (next slide)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b="1" smtClean="0"/>
              <a:t>Summer 2009</a:t>
            </a:r>
            <a:r>
              <a:rPr lang="en-US" smtClean="0"/>
              <a:t>: Setup learning management system (Moodle) to manage assessments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b="1" smtClean="0"/>
              <a:t>Sept-April 2009</a:t>
            </a:r>
            <a:r>
              <a:rPr lang="en-US" smtClean="0"/>
              <a:t>: Piloting assessment in first year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Working groups</a:t>
            </a:r>
          </a:p>
        </p:txBody>
      </p:sp>
      <p:sp>
        <p:nvSpPr>
          <p:cNvPr id="839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681787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Queen's process is driven by faculty for improving the program, not just for accreditation purposes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“What do we want our students to be able to do, and what data would we like to have to improve the program?” 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Asked instructors, undergraduate chairs, topical experts to participate in creating assessment criteria, including some “skeptics”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7 working groups formed, covering 12 graduate attributes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Working groups met for 1 hour 3-4 times, developed initial assessment criteria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2188" y="1498600"/>
            <a:ext cx="9063037" cy="6059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4995" name="AutoShape 2"/>
          <p:cNvSpPr>
            <a:spLocks noChangeArrowheads="1"/>
          </p:cNvSpPr>
          <p:nvPr/>
        </p:nvSpPr>
        <p:spPr bwMode="auto">
          <a:xfrm>
            <a:off x="6945313" y="793750"/>
            <a:ext cx="1984375" cy="793750"/>
          </a:xfrm>
          <a:prstGeom prst="roundRect">
            <a:avLst>
              <a:gd name="adj" fmla="val 16667"/>
            </a:avLst>
          </a:prstGeom>
          <a:solidFill>
            <a:srgbClr val="FF99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Graduate attribute</a:t>
            </a:r>
          </a:p>
        </p:txBody>
      </p:sp>
      <p:sp>
        <p:nvSpPr>
          <p:cNvPr id="84996" name="Line 3"/>
          <p:cNvSpPr>
            <a:spLocks noChangeShapeType="1"/>
          </p:cNvSpPr>
          <p:nvPr/>
        </p:nvSpPr>
        <p:spPr bwMode="auto">
          <a:xfrm flipH="1">
            <a:off x="6145213" y="992188"/>
            <a:ext cx="808037" cy="595312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84997" name="AutoShape 4"/>
          <p:cNvSpPr>
            <a:spLocks noChangeArrowheads="1"/>
          </p:cNvSpPr>
          <p:nvPr/>
        </p:nvSpPr>
        <p:spPr bwMode="auto">
          <a:xfrm>
            <a:off x="992188" y="2776538"/>
            <a:ext cx="1785937" cy="4762500"/>
          </a:xfrm>
          <a:prstGeom prst="roundRect">
            <a:avLst>
              <a:gd name="adj" fmla="val 16667"/>
            </a:avLst>
          </a:prstGeom>
          <a:solidFill>
            <a:srgbClr val="000080">
              <a:alpha val="2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84998" name="AutoShape 5"/>
          <p:cNvSpPr>
            <a:spLocks noChangeArrowheads="1"/>
          </p:cNvSpPr>
          <p:nvPr/>
        </p:nvSpPr>
        <p:spPr bwMode="auto">
          <a:xfrm>
            <a:off x="1189038" y="4364038"/>
            <a:ext cx="1389062" cy="595312"/>
          </a:xfrm>
          <a:prstGeom prst="roundRect">
            <a:avLst>
              <a:gd name="adj" fmla="val 16667"/>
            </a:avLst>
          </a:prstGeom>
          <a:solidFill>
            <a:srgbClr val="000080">
              <a:alpha val="2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</a:tabLst>
            </a:pPr>
            <a:r>
              <a:rPr lang="en-US">
                <a:solidFill>
                  <a:srgbClr val="000000"/>
                </a:solidFill>
              </a:rPr>
              <a:t>categories</a:t>
            </a:r>
          </a:p>
        </p:txBody>
      </p:sp>
      <p:sp>
        <p:nvSpPr>
          <p:cNvPr id="84999" name="AutoShape 6"/>
          <p:cNvSpPr>
            <a:spLocks noChangeArrowheads="1"/>
          </p:cNvSpPr>
          <p:nvPr/>
        </p:nvSpPr>
        <p:spPr bwMode="auto">
          <a:xfrm>
            <a:off x="2776538" y="2381250"/>
            <a:ext cx="6350000" cy="396875"/>
          </a:xfrm>
          <a:prstGeom prst="roundRect">
            <a:avLst>
              <a:gd name="adj" fmla="val 16667"/>
            </a:avLst>
          </a:prstGeom>
          <a:solidFill>
            <a:srgbClr val="008000">
              <a:alpha val="2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85000" name="AutoShape 7"/>
          <p:cNvSpPr>
            <a:spLocks noChangeArrowheads="1"/>
          </p:cNvSpPr>
          <p:nvPr/>
        </p:nvSpPr>
        <p:spPr bwMode="auto">
          <a:xfrm>
            <a:off x="4763" y="2579688"/>
            <a:ext cx="992187" cy="396875"/>
          </a:xfrm>
          <a:prstGeom prst="roundRect">
            <a:avLst>
              <a:gd name="adj" fmla="val 16667"/>
            </a:avLst>
          </a:prstGeom>
          <a:solidFill>
            <a:srgbClr val="008000">
              <a:alpha val="2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</a:tabLst>
            </a:pPr>
            <a:r>
              <a:rPr lang="en-US">
                <a:solidFill>
                  <a:srgbClr val="000000"/>
                </a:solidFill>
              </a:rPr>
              <a:t>levels</a:t>
            </a:r>
          </a:p>
        </p:txBody>
      </p:sp>
      <p:sp>
        <p:nvSpPr>
          <p:cNvPr id="85001" name="Line 8"/>
          <p:cNvSpPr>
            <a:spLocks noChangeShapeType="1"/>
          </p:cNvSpPr>
          <p:nvPr/>
        </p:nvSpPr>
        <p:spPr bwMode="auto">
          <a:xfrm>
            <a:off x="793750" y="2579688"/>
            <a:ext cx="1984375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85002" name="Rectangle 9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Assessment criteria</a:t>
            </a:r>
          </a:p>
        </p:txBody>
      </p:sp>
      <p:sp>
        <p:nvSpPr>
          <p:cNvPr id="85003" name="Text Box 10"/>
          <p:cNvSpPr txBox="1">
            <a:spLocks noChangeArrowheads="1"/>
          </p:cNvSpPr>
          <p:nvPr/>
        </p:nvSpPr>
        <p:spPr bwMode="auto">
          <a:xfrm>
            <a:off x="360363" y="900113"/>
            <a:ext cx="5940425" cy="430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200">
                <a:solidFill>
                  <a:srgbClr val="000000"/>
                </a:solidFill>
              </a:rPr>
              <a:t>Linkage to OCAV UDLEs</a:t>
            </a:r>
          </a:p>
        </p:txBody>
      </p:sp>
      <p:sp>
        <p:nvSpPr>
          <p:cNvPr id="85004" name="Oval 11"/>
          <p:cNvSpPr>
            <a:spLocks noChangeArrowheads="1"/>
          </p:cNvSpPr>
          <p:nvPr/>
        </p:nvSpPr>
        <p:spPr bwMode="auto">
          <a:xfrm>
            <a:off x="7920038" y="3419475"/>
            <a:ext cx="360362" cy="360363"/>
          </a:xfrm>
          <a:prstGeom prst="ellipse">
            <a:avLst/>
          </a:prstGeom>
          <a:solidFill>
            <a:srgbClr val="B84747">
              <a:alpha val="29803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85005" name="Line 12"/>
          <p:cNvSpPr>
            <a:spLocks noChangeShapeType="1"/>
          </p:cNvSpPr>
          <p:nvPr/>
        </p:nvSpPr>
        <p:spPr bwMode="auto">
          <a:xfrm>
            <a:off x="3060700" y="1079500"/>
            <a:ext cx="4859338" cy="2519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85006" name="Slide Number Placeholder 1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5BC692F-55E3-4DEC-939C-3145453CAF0B}" type="slidenum">
              <a:rPr lang="en-US" smtClean="0"/>
              <a:pPr/>
              <a:t>77</a:t>
            </a:fld>
            <a:endParaRPr lang="en-US" smtClean="0"/>
          </a:p>
        </p:txBody>
      </p:sp>
      <p:sp>
        <p:nvSpPr>
          <p:cNvPr id="85007" name="Footer Placeholder 1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AutoShape 1"/>
          <p:cNvSpPr>
            <a:spLocks noChangeArrowheads="1"/>
          </p:cNvSpPr>
          <p:nvPr/>
        </p:nvSpPr>
        <p:spPr bwMode="auto">
          <a:xfrm>
            <a:off x="196850" y="2181225"/>
            <a:ext cx="1984375" cy="4762500"/>
          </a:xfrm>
          <a:prstGeom prst="roundRect">
            <a:avLst>
              <a:gd name="adj" fmla="val 16667"/>
            </a:avLst>
          </a:prstGeom>
          <a:solidFill>
            <a:srgbClr val="000080">
              <a:alpha val="29999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</a:tabLs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Assessment</a:t>
            </a:r>
          </a:p>
          <a:p>
            <a:pPr algn="ctr" hangingPunct="1">
              <a:tabLst>
                <a:tab pos="723900" algn="l"/>
                <a:tab pos="1447800" algn="l"/>
              </a:tabLst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Criteria</a:t>
            </a:r>
          </a:p>
          <a:p>
            <a:pPr algn="ctr" hangingPunct="1">
              <a:tabLst>
                <a:tab pos="723900" algn="l"/>
                <a:tab pos="1447800" algn="l"/>
              </a:tabLst>
              <a:defRPr/>
            </a:pPr>
            <a:endParaRPr lang="en-US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hangingPunct="1">
              <a:tabLst>
                <a:tab pos="723900" algn="l"/>
                <a:tab pos="1447800" algn="l"/>
              </a:tabLst>
              <a:defRPr/>
            </a:pPr>
            <a:endParaRPr lang="en-US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hangingPunct="1">
              <a:tabLst>
                <a:tab pos="723900" algn="l"/>
                <a:tab pos="1447800" algn="l"/>
              </a:tabLst>
              <a:defRPr/>
            </a:pPr>
            <a:endParaRPr lang="en-US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hangingPunct="1">
              <a:tabLst>
                <a:tab pos="723900" algn="l"/>
                <a:tab pos="1447800" algn="l"/>
              </a:tabLst>
              <a:defRPr/>
            </a:pPr>
            <a:endParaRPr lang="en-US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hangingPunct="1">
              <a:tabLst>
                <a:tab pos="723900" algn="l"/>
                <a:tab pos="1447800" algn="l"/>
              </a:tabLst>
              <a:defRPr/>
            </a:pPr>
            <a:endParaRPr lang="en-US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hangingPunct="1">
              <a:tabLst>
                <a:tab pos="723900" algn="l"/>
                <a:tab pos="1447800" algn="l"/>
              </a:tabLst>
              <a:defRPr/>
            </a:pPr>
            <a:endParaRPr lang="en-US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hangingPunct="1">
              <a:tabLst>
                <a:tab pos="723900" algn="l"/>
                <a:tab pos="1447800" algn="l"/>
              </a:tabLst>
              <a:defRPr/>
            </a:pPr>
            <a:endParaRPr lang="en-US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hangingPunct="1">
              <a:tabLst>
                <a:tab pos="723900" algn="l"/>
                <a:tab pos="1447800" algn="l"/>
              </a:tabLst>
              <a:defRPr/>
            </a:pPr>
            <a:endParaRPr lang="en-US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hangingPunct="1">
              <a:tabLst>
                <a:tab pos="723900" algn="l"/>
                <a:tab pos="1447800" algn="l"/>
              </a:tabLst>
              <a:defRPr/>
            </a:pPr>
            <a:endParaRPr lang="en-US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hangingPunct="1">
              <a:tabLst>
                <a:tab pos="723900" algn="l"/>
                <a:tab pos="1447800" algn="l"/>
              </a:tabLst>
              <a:defRPr/>
            </a:pPr>
            <a:endParaRPr lang="en-US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hangingPunct="1">
              <a:tabLst>
                <a:tab pos="723900" algn="l"/>
                <a:tab pos="1447800" algn="l"/>
              </a:tabLst>
              <a:defRPr/>
            </a:pPr>
            <a:endParaRPr lang="en-US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hangingPunct="1">
              <a:tabLst>
                <a:tab pos="723900" algn="l"/>
                <a:tab pos="1447800" algn="l"/>
              </a:tabLst>
              <a:defRPr/>
            </a:pPr>
            <a:endParaRPr lang="en-US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86019" name="AutoShape 2"/>
          <p:cNvSpPr>
            <a:spLocks noChangeArrowheads="1"/>
          </p:cNvSpPr>
          <p:nvPr/>
        </p:nvSpPr>
        <p:spPr bwMode="auto">
          <a:xfrm>
            <a:off x="196850" y="3373438"/>
            <a:ext cx="1984375" cy="595312"/>
          </a:xfrm>
          <a:prstGeom prst="roundRect">
            <a:avLst>
              <a:gd name="adj" fmla="val 16667"/>
            </a:avLst>
          </a:prstGeom>
          <a:solidFill>
            <a:srgbClr val="000080">
              <a:alpha val="2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First year</a:t>
            </a:r>
          </a:p>
        </p:txBody>
      </p:sp>
      <p:sp>
        <p:nvSpPr>
          <p:cNvPr id="86020" name="AutoShape 3"/>
          <p:cNvSpPr>
            <a:spLocks noChangeArrowheads="1"/>
          </p:cNvSpPr>
          <p:nvPr/>
        </p:nvSpPr>
        <p:spPr bwMode="auto">
          <a:xfrm>
            <a:off x="196850" y="5953125"/>
            <a:ext cx="1984375" cy="595313"/>
          </a:xfrm>
          <a:prstGeom prst="roundRect">
            <a:avLst>
              <a:gd name="adj" fmla="val 16667"/>
            </a:avLst>
          </a:prstGeom>
          <a:solidFill>
            <a:srgbClr val="000080">
              <a:alpha val="2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Graduating year</a:t>
            </a:r>
          </a:p>
        </p:txBody>
      </p:sp>
      <p:sp>
        <p:nvSpPr>
          <p:cNvPr id="86021" name="AutoShape 4"/>
          <p:cNvSpPr>
            <a:spLocks noChangeArrowheads="1"/>
          </p:cNvSpPr>
          <p:nvPr/>
        </p:nvSpPr>
        <p:spPr bwMode="auto">
          <a:xfrm>
            <a:off x="196850" y="4564063"/>
            <a:ext cx="1984375" cy="595312"/>
          </a:xfrm>
          <a:prstGeom prst="roundRect">
            <a:avLst>
              <a:gd name="adj" fmla="val 16667"/>
            </a:avLst>
          </a:prstGeom>
          <a:solidFill>
            <a:srgbClr val="000080">
              <a:alpha val="2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Middle years</a:t>
            </a:r>
          </a:p>
        </p:txBody>
      </p:sp>
      <p:sp>
        <p:nvSpPr>
          <p:cNvPr id="86022" name="AutoShape 5"/>
          <p:cNvSpPr>
            <a:spLocks noChangeArrowheads="1"/>
          </p:cNvSpPr>
          <p:nvPr/>
        </p:nvSpPr>
        <p:spPr bwMode="auto">
          <a:xfrm>
            <a:off x="2776538" y="2381250"/>
            <a:ext cx="7143750" cy="992188"/>
          </a:xfrm>
          <a:prstGeom prst="roundRect">
            <a:avLst>
              <a:gd name="adj" fmla="val 16667"/>
            </a:avLst>
          </a:prstGeom>
          <a:solidFill>
            <a:srgbClr val="FF0000">
              <a:alpha val="2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>
                <a:solidFill>
                  <a:srgbClr val="000000"/>
                </a:solidFill>
              </a:rPr>
              <a:t>First year courses</a:t>
            </a:r>
          </a:p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>
              <a:solidFill>
                <a:srgbClr val="000000"/>
              </a:solidFill>
            </a:endParaRPr>
          </a:p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6023" name="AutoShape 6"/>
          <p:cNvSpPr>
            <a:spLocks noChangeArrowheads="1"/>
          </p:cNvSpPr>
          <p:nvPr/>
        </p:nvSpPr>
        <p:spPr bwMode="auto">
          <a:xfrm>
            <a:off x="2976563" y="2776538"/>
            <a:ext cx="1190625" cy="396875"/>
          </a:xfrm>
          <a:prstGeom prst="roundRect">
            <a:avLst>
              <a:gd name="adj" fmla="val 16667"/>
            </a:avLst>
          </a:prstGeom>
          <a:solidFill>
            <a:srgbClr val="FF0000">
              <a:alpha val="2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</a:tabLst>
            </a:pPr>
            <a:r>
              <a:rPr lang="en-US">
                <a:solidFill>
                  <a:srgbClr val="000000"/>
                </a:solidFill>
              </a:rPr>
              <a:t>Design</a:t>
            </a:r>
          </a:p>
        </p:txBody>
      </p:sp>
      <p:sp>
        <p:nvSpPr>
          <p:cNvPr id="86024" name="AutoShape 7"/>
          <p:cNvSpPr>
            <a:spLocks noChangeArrowheads="1"/>
          </p:cNvSpPr>
          <p:nvPr/>
        </p:nvSpPr>
        <p:spPr bwMode="auto">
          <a:xfrm>
            <a:off x="4364038" y="2776538"/>
            <a:ext cx="1389062" cy="396875"/>
          </a:xfrm>
          <a:prstGeom prst="roundRect">
            <a:avLst>
              <a:gd name="adj" fmla="val 16667"/>
            </a:avLst>
          </a:prstGeom>
          <a:solidFill>
            <a:srgbClr val="FF0000">
              <a:alpha val="2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</a:tabLst>
            </a:pPr>
            <a:r>
              <a:rPr lang="en-US">
                <a:solidFill>
                  <a:srgbClr val="000000"/>
                </a:solidFill>
              </a:rPr>
              <a:t>Physics</a:t>
            </a:r>
          </a:p>
        </p:txBody>
      </p:sp>
      <p:sp>
        <p:nvSpPr>
          <p:cNvPr id="86025" name="AutoShape 8"/>
          <p:cNvSpPr>
            <a:spLocks noChangeArrowheads="1"/>
          </p:cNvSpPr>
          <p:nvPr/>
        </p:nvSpPr>
        <p:spPr bwMode="auto">
          <a:xfrm>
            <a:off x="5953125" y="2776538"/>
            <a:ext cx="1389063" cy="396875"/>
          </a:xfrm>
          <a:prstGeom prst="roundRect">
            <a:avLst>
              <a:gd name="adj" fmla="val 16667"/>
            </a:avLst>
          </a:prstGeom>
          <a:solidFill>
            <a:srgbClr val="FF0000">
              <a:alpha val="2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</a:tabLst>
            </a:pPr>
            <a:r>
              <a:rPr lang="en-US">
                <a:solidFill>
                  <a:srgbClr val="000000"/>
                </a:solidFill>
              </a:rPr>
              <a:t>Calculus</a:t>
            </a:r>
          </a:p>
        </p:txBody>
      </p:sp>
      <p:sp>
        <p:nvSpPr>
          <p:cNvPr id="86026" name="AutoShape 9"/>
          <p:cNvSpPr>
            <a:spLocks noChangeArrowheads="1"/>
          </p:cNvSpPr>
          <p:nvPr/>
        </p:nvSpPr>
        <p:spPr bwMode="auto">
          <a:xfrm>
            <a:off x="7540625" y="2776538"/>
            <a:ext cx="1390650" cy="396875"/>
          </a:xfrm>
          <a:prstGeom prst="roundRect">
            <a:avLst>
              <a:gd name="adj" fmla="val 16667"/>
            </a:avLst>
          </a:prstGeom>
          <a:solidFill>
            <a:srgbClr val="FF0000">
              <a:alpha val="2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</a:tabLst>
            </a:pPr>
            <a:r>
              <a:rPr lang="en-US">
                <a:solidFill>
                  <a:srgbClr val="000000"/>
                </a:solidFill>
              </a:rPr>
              <a:t>Chemistry</a:t>
            </a:r>
          </a:p>
        </p:txBody>
      </p:sp>
      <p:sp>
        <p:nvSpPr>
          <p:cNvPr id="86027" name="AutoShape 10"/>
          <p:cNvSpPr>
            <a:spLocks noChangeArrowheads="1"/>
          </p:cNvSpPr>
          <p:nvPr/>
        </p:nvSpPr>
        <p:spPr bwMode="auto">
          <a:xfrm>
            <a:off x="9128125" y="2776538"/>
            <a:ext cx="595313" cy="396875"/>
          </a:xfrm>
          <a:prstGeom prst="roundRect">
            <a:avLst>
              <a:gd name="adj" fmla="val 16667"/>
            </a:avLst>
          </a:prstGeom>
          <a:solidFill>
            <a:srgbClr val="FF0000">
              <a:alpha val="2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5000" rIns="90000" bIns="45000" anchor="ctr"/>
          <a:lstStyle/>
          <a:p>
            <a:pPr algn="ctr" hangingPunct="1"/>
            <a:r>
              <a:rPr lang="en-US">
                <a:solidFill>
                  <a:srgbClr val="000000"/>
                </a:solidFill>
              </a:rPr>
              <a:t>etc.</a:t>
            </a:r>
          </a:p>
        </p:txBody>
      </p:sp>
      <p:sp>
        <p:nvSpPr>
          <p:cNvPr id="86028" name="Line 11"/>
          <p:cNvSpPr>
            <a:spLocks noChangeShapeType="1"/>
          </p:cNvSpPr>
          <p:nvPr/>
        </p:nvSpPr>
        <p:spPr bwMode="auto">
          <a:xfrm flipV="1">
            <a:off x="1784350" y="2573338"/>
            <a:ext cx="992188" cy="80803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86029" name="AutoShape 12"/>
          <p:cNvSpPr>
            <a:spLocks noChangeArrowheads="1"/>
          </p:cNvSpPr>
          <p:nvPr/>
        </p:nvSpPr>
        <p:spPr bwMode="auto">
          <a:xfrm>
            <a:off x="2776538" y="3968750"/>
            <a:ext cx="7143750" cy="3175000"/>
          </a:xfrm>
          <a:prstGeom prst="roundRect">
            <a:avLst>
              <a:gd name="adj" fmla="val 16667"/>
            </a:avLst>
          </a:prstGeom>
          <a:solidFill>
            <a:srgbClr val="008000">
              <a:alpha val="2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>
                <a:solidFill>
                  <a:srgbClr val="000000"/>
                </a:solidFill>
              </a:rPr>
              <a:t>Design project course</a:t>
            </a:r>
          </a:p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>
              <a:solidFill>
                <a:srgbClr val="000000"/>
              </a:solidFill>
            </a:endParaRPr>
          </a:p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>
              <a:solidFill>
                <a:srgbClr val="000000"/>
              </a:solidFill>
            </a:endParaRPr>
          </a:p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>
              <a:solidFill>
                <a:srgbClr val="000000"/>
              </a:solidFill>
            </a:endParaRPr>
          </a:p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>
              <a:solidFill>
                <a:srgbClr val="000000"/>
              </a:solidFill>
            </a:endParaRPr>
          </a:p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>
              <a:solidFill>
                <a:srgbClr val="000000"/>
              </a:solidFill>
            </a:endParaRPr>
          </a:p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>
              <a:solidFill>
                <a:srgbClr val="000000"/>
              </a:solidFill>
            </a:endParaRPr>
          </a:p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>
              <a:solidFill>
                <a:srgbClr val="000000"/>
              </a:solidFill>
            </a:endParaRPr>
          </a:p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>
              <a:solidFill>
                <a:srgbClr val="000000"/>
              </a:solidFill>
            </a:endParaRPr>
          </a:p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6030" name="AutoShape 13"/>
          <p:cNvSpPr>
            <a:spLocks noChangeArrowheads="1"/>
          </p:cNvSpPr>
          <p:nvPr/>
        </p:nvSpPr>
        <p:spPr bwMode="auto">
          <a:xfrm>
            <a:off x="2976563" y="4364038"/>
            <a:ext cx="1785937" cy="2579687"/>
          </a:xfrm>
          <a:prstGeom prst="roundRect">
            <a:avLst>
              <a:gd name="adj" fmla="val 16667"/>
            </a:avLst>
          </a:prstGeom>
          <a:solidFill>
            <a:srgbClr val="008000">
              <a:alpha val="2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 b="1">
                <a:solidFill>
                  <a:srgbClr val="000000"/>
                </a:solidFill>
              </a:rPr>
              <a:t>Assignment 1</a:t>
            </a:r>
          </a:p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used to assess:</a:t>
            </a:r>
          </a:p>
          <a:p>
            <a:pPr algn="ctr" hangingPunct="1">
              <a:tabLst>
                <a:tab pos="723900" algn="l"/>
                <a:tab pos="1447800" algn="l"/>
              </a:tabLst>
            </a:pPr>
            <a:endParaRPr lang="en-US" b="1">
              <a:solidFill>
                <a:srgbClr val="000000"/>
              </a:solidFill>
            </a:endParaRPr>
          </a:p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Criteria 1</a:t>
            </a:r>
          </a:p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Criteria 2</a:t>
            </a:r>
          </a:p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Criteria 3</a:t>
            </a:r>
          </a:p>
        </p:txBody>
      </p:sp>
      <p:sp>
        <p:nvSpPr>
          <p:cNvPr id="86031" name="Line 14"/>
          <p:cNvSpPr>
            <a:spLocks noChangeShapeType="1"/>
          </p:cNvSpPr>
          <p:nvPr/>
        </p:nvSpPr>
        <p:spPr bwMode="auto">
          <a:xfrm>
            <a:off x="3571875" y="3173413"/>
            <a:ext cx="1588" cy="79375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86032" name="AutoShape 15"/>
          <p:cNvSpPr>
            <a:spLocks noChangeArrowheads="1"/>
          </p:cNvSpPr>
          <p:nvPr/>
        </p:nvSpPr>
        <p:spPr bwMode="auto">
          <a:xfrm>
            <a:off x="4960938" y="4364038"/>
            <a:ext cx="1784350" cy="2579687"/>
          </a:xfrm>
          <a:prstGeom prst="roundRect">
            <a:avLst>
              <a:gd name="adj" fmla="val 16667"/>
            </a:avLst>
          </a:prstGeom>
          <a:solidFill>
            <a:srgbClr val="008000">
              <a:alpha val="2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 b="1">
                <a:solidFill>
                  <a:srgbClr val="000000"/>
                </a:solidFill>
              </a:rPr>
              <a:t>Assignment 2</a:t>
            </a:r>
          </a:p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used to assess:</a:t>
            </a:r>
          </a:p>
          <a:p>
            <a:pPr algn="ctr" hangingPunct="1">
              <a:tabLst>
                <a:tab pos="723900" algn="l"/>
                <a:tab pos="1447800" algn="l"/>
              </a:tabLst>
            </a:pPr>
            <a:endParaRPr lang="en-US" b="1">
              <a:solidFill>
                <a:srgbClr val="000000"/>
              </a:solidFill>
            </a:endParaRPr>
          </a:p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Criteria 1</a:t>
            </a:r>
          </a:p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Criteria 4</a:t>
            </a:r>
          </a:p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Criteria 5</a:t>
            </a:r>
          </a:p>
        </p:txBody>
      </p:sp>
      <p:sp>
        <p:nvSpPr>
          <p:cNvPr id="86033" name="AutoShape 16"/>
          <p:cNvSpPr>
            <a:spLocks noChangeArrowheads="1"/>
          </p:cNvSpPr>
          <p:nvPr/>
        </p:nvSpPr>
        <p:spPr bwMode="auto">
          <a:xfrm>
            <a:off x="6945313" y="4364038"/>
            <a:ext cx="1785937" cy="2579687"/>
          </a:xfrm>
          <a:prstGeom prst="roundRect">
            <a:avLst>
              <a:gd name="adj" fmla="val 16667"/>
            </a:avLst>
          </a:prstGeom>
          <a:solidFill>
            <a:srgbClr val="008000">
              <a:alpha val="2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 b="1">
                <a:solidFill>
                  <a:srgbClr val="000000"/>
                </a:solidFill>
              </a:rPr>
              <a:t>Team proposal</a:t>
            </a:r>
          </a:p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used to assess:</a:t>
            </a:r>
          </a:p>
          <a:p>
            <a:pPr algn="ctr" hangingPunct="1">
              <a:tabLst>
                <a:tab pos="723900" algn="l"/>
                <a:tab pos="1447800" algn="l"/>
              </a:tabLst>
            </a:pPr>
            <a:endParaRPr lang="en-US" b="1">
              <a:solidFill>
                <a:srgbClr val="000000"/>
              </a:solidFill>
            </a:endParaRPr>
          </a:p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Criteria 1</a:t>
            </a:r>
          </a:p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Criteria 6</a:t>
            </a:r>
          </a:p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Criteria 7</a:t>
            </a:r>
          </a:p>
        </p:txBody>
      </p:sp>
      <p:sp>
        <p:nvSpPr>
          <p:cNvPr id="86034" name="AutoShape 17"/>
          <p:cNvSpPr>
            <a:spLocks noChangeArrowheads="1"/>
          </p:cNvSpPr>
          <p:nvPr/>
        </p:nvSpPr>
        <p:spPr bwMode="auto">
          <a:xfrm>
            <a:off x="8928100" y="4364038"/>
            <a:ext cx="793750" cy="2579687"/>
          </a:xfrm>
          <a:prstGeom prst="roundRect">
            <a:avLst>
              <a:gd name="adj" fmla="val 16667"/>
            </a:avLst>
          </a:prstGeom>
          <a:solidFill>
            <a:srgbClr val="008000">
              <a:alpha val="2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</a:tabLst>
            </a:pPr>
            <a:r>
              <a:rPr lang="en-US">
                <a:solidFill>
                  <a:srgbClr val="000000"/>
                </a:solidFill>
              </a:rPr>
              <a:t>etc.</a:t>
            </a:r>
          </a:p>
        </p:txBody>
      </p:sp>
      <p:sp>
        <p:nvSpPr>
          <p:cNvPr id="86035" name="Rectangle 18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Indicator mapping</a:t>
            </a:r>
          </a:p>
        </p:txBody>
      </p:sp>
      <p:sp>
        <p:nvSpPr>
          <p:cNvPr id="86036" name="Slide Number Placeholder 1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18D0651-AFE4-419F-AE6C-C00EB6777C4F}" type="slidenum">
              <a:rPr lang="en-US" smtClean="0"/>
              <a:pPr/>
              <a:t>78</a:t>
            </a:fld>
            <a:endParaRPr lang="en-US" smtClean="0"/>
          </a:p>
        </p:txBody>
      </p:sp>
      <p:sp>
        <p:nvSpPr>
          <p:cNvPr id="86037" name="Footer Placeholder 20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Course implementation</a:t>
            </a:r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02932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Criteria compared to first year design and professional skill course (APSC-100), and </a:t>
            </a:r>
            <a:r>
              <a:rPr lang="en-US" i="1" dirty="0" smtClean="0"/>
              <a:t>course deliverables adapted </a:t>
            </a:r>
            <a:r>
              <a:rPr lang="en-US" dirty="0" smtClean="0"/>
              <a:t>to meet objectives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Indicators entered into </a:t>
            </a:r>
            <a:r>
              <a:rPr lang="en-US" dirty="0" err="1" smtClean="0"/>
              <a:t>Moodle</a:t>
            </a:r>
            <a:r>
              <a:rPr lang="en-US" dirty="0" smtClean="0"/>
              <a:t>, linked to assignment submissions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When students uploaded assignments/reports, grading was automatically tied to outcomes in </a:t>
            </a:r>
            <a:r>
              <a:rPr lang="en-US" dirty="0" err="1" smtClean="0"/>
              <a:t>Moodle</a:t>
            </a:r>
            <a:r>
              <a:rPr lang="en-US" dirty="0" smtClean="0"/>
              <a:t> (discussed later)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Two first year engineering science and math courses assessed on final exams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Linking indicators to courses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60363" y="900113"/>
          <a:ext cx="9631362" cy="5580062"/>
        </p:xfrm>
        <a:graphic>
          <a:graphicData uri="http://schemas.openxmlformats.org/presentationml/2006/ole">
            <p:oleObj spid="_x0000_s1026" r:id="rId4" imgW="8737600" imgH="5054600" progId="">
              <p:embed/>
            </p:oleObj>
          </a:graphicData>
        </a:graphic>
      </p:graphicFrame>
      <p:sp>
        <p:nvSpPr>
          <p:cNvPr id="102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17707D8-C77A-4DEA-A937-CFE2346E570B}" type="slidenum">
              <a:rPr lang="en-US" smtClean="0"/>
              <a:pPr/>
              <a:t>80</a:t>
            </a:fld>
            <a:endParaRPr lang="en-US" smtClean="0"/>
          </a:p>
        </p:txBody>
      </p:sp>
      <p:sp>
        <p:nvSpPr>
          <p:cNvPr id="102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1"/>
          <p:cNvSpPr txBox="1">
            <a:spLocks noChangeArrowheads="1"/>
          </p:cNvSpPr>
          <p:nvPr/>
        </p:nvSpPr>
        <p:spPr bwMode="auto">
          <a:xfrm>
            <a:off x="755650" y="703263"/>
            <a:ext cx="8567738" cy="1211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88067" name="Text Box 2"/>
          <p:cNvSpPr txBox="1">
            <a:spLocks noChangeArrowheads="1"/>
          </p:cNvSpPr>
          <p:nvPr/>
        </p:nvSpPr>
        <p:spPr bwMode="auto">
          <a:xfrm>
            <a:off x="755650" y="2184400"/>
            <a:ext cx="8567738" cy="4773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88068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Specific examples</a:t>
            </a:r>
          </a:p>
        </p:txBody>
      </p:sp>
      <p:sp>
        <p:nvSpPr>
          <p:cNvPr id="8806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02932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Professional skills assessment using rubric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Communication skills assessment using rubric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Knowledge assessment on calculus exam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Problem analysis assessment on chemistry exam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1"/>
          <p:cNvSpPr txBox="1">
            <a:spLocks noChangeArrowheads="1"/>
          </p:cNvSpPr>
          <p:nvPr/>
        </p:nvSpPr>
        <p:spPr bwMode="auto">
          <a:xfrm>
            <a:off x="755650" y="754063"/>
            <a:ext cx="8567738" cy="1111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hangingPunct="1">
              <a:lnSpc>
                <a:spcPct val="101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200" b="1">
                <a:solidFill>
                  <a:srgbClr val="FFFFFF"/>
                </a:solidFill>
                <a:latin typeface="Verdana" charset="0"/>
              </a:rPr>
              <a:t>Assessing </a:t>
            </a:r>
          </a:p>
        </p:txBody>
      </p:sp>
      <p:sp>
        <p:nvSpPr>
          <p:cNvPr id="89091" name="Text Box 2"/>
          <p:cNvSpPr txBox="1">
            <a:spLocks noChangeArrowheads="1"/>
          </p:cNvSpPr>
          <p:nvPr/>
        </p:nvSpPr>
        <p:spPr bwMode="auto">
          <a:xfrm>
            <a:off x="793750" y="2182813"/>
            <a:ext cx="8529638" cy="4762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marL="679450" indent="-679450" hangingPunct="1">
              <a:spcBef>
                <a:spcPts val="600"/>
              </a:spcBef>
              <a:buFont typeface="Palatino Linotype Bold" pitchFamily="16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700">
                <a:solidFill>
                  <a:srgbClr val="000000"/>
                </a:solidFill>
                <a:latin typeface="Palatino Linotype Bold" pitchFamily="16" charset="0"/>
              </a:rPr>
              <a:t>Avoid extra work: assess criteria as part of assignment/report grading</a:t>
            </a:r>
          </a:p>
        </p:txBody>
      </p:sp>
      <p:pic>
        <p:nvPicPr>
          <p:cNvPr id="8909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7625"/>
            <a:ext cx="10080625" cy="6499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9093" name="Text Box 4"/>
          <p:cNvSpPr txBox="1">
            <a:spLocks noChangeArrowheads="1"/>
          </p:cNvSpPr>
          <p:nvPr/>
        </p:nvSpPr>
        <p:spPr bwMode="auto">
          <a:xfrm>
            <a:off x="2478088" y="6972300"/>
            <a:ext cx="8374062" cy="704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>
                <a:solidFill>
                  <a:srgbClr val="000080"/>
                </a:solidFill>
              </a:rPr>
              <a:t>Assignment </a:t>
            </a:r>
            <a:r>
              <a:rPr lang="en-US" dirty="0">
                <a:solidFill>
                  <a:srgbClr val="000000"/>
                </a:solidFill>
              </a:rPr>
              <a:t>uses</a:t>
            </a:r>
            <a:r>
              <a:rPr lang="en-US" i="1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program-wide assessment criteria </a:t>
            </a:r>
            <a:r>
              <a:rPr lang="en-US" dirty="0">
                <a:solidFill>
                  <a:srgbClr val="000000"/>
                </a:solidFill>
              </a:rPr>
              <a:t>as expectations for grades.</a:t>
            </a:r>
          </a:p>
          <a:p>
            <a:pPr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>
                <a:solidFill>
                  <a:srgbClr val="000000"/>
                </a:solidFill>
              </a:rPr>
              <a:t>Allow simultaneous grading for (1) course and (2) graduate attribute assessment.</a:t>
            </a:r>
          </a:p>
        </p:txBody>
      </p:sp>
      <p:sp>
        <p:nvSpPr>
          <p:cNvPr id="89094" name="AutoShape 5"/>
          <p:cNvSpPr>
            <a:spLocks noChangeArrowheads="1"/>
          </p:cNvSpPr>
          <p:nvPr/>
        </p:nvSpPr>
        <p:spPr bwMode="auto">
          <a:xfrm>
            <a:off x="4763" y="992188"/>
            <a:ext cx="1984375" cy="5159375"/>
          </a:xfrm>
          <a:prstGeom prst="roundRect">
            <a:avLst>
              <a:gd name="adj" fmla="val 16667"/>
            </a:avLst>
          </a:prstGeom>
          <a:solidFill>
            <a:srgbClr val="0000FF">
              <a:alpha val="2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89095" name="AutoShape 6"/>
          <p:cNvSpPr>
            <a:spLocks noChangeArrowheads="1"/>
          </p:cNvSpPr>
          <p:nvPr/>
        </p:nvSpPr>
        <p:spPr bwMode="auto">
          <a:xfrm>
            <a:off x="5556250" y="992188"/>
            <a:ext cx="1785938" cy="5356225"/>
          </a:xfrm>
          <a:prstGeom prst="roundRect">
            <a:avLst>
              <a:gd name="adj" fmla="val 16667"/>
            </a:avLst>
          </a:prstGeom>
          <a:solidFill>
            <a:srgbClr val="FF0000">
              <a:alpha val="2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89096" name="Line 7"/>
          <p:cNvSpPr>
            <a:spLocks noChangeShapeType="1"/>
          </p:cNvSpPr>
          <p:nvPr/>
        </p:nvSpPr>
        <p:spPr bwMode="auto">
          <a:xfrm flipV="1">
            <a:off x="4564063" y="6343650"/>
            <a:ext cx="1189037" cy="608013"/>
          </a:xfrm>
          <a:prstGeom prst="line">
            <a:avLst/>
          </a:prstGeom>
          <a:noFill/>
          <a:ln w="9360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89097" name="Line 8"/>
          <p:cNvSpPr>
            <a:spLocks noChangeShapeType="1"/>
          </p:cNvSpPr>
          <p:nvPr/>
        </p:nvSpPr>
        <p:spPr bwMode="auto">
          <a:xfrm flipH="1" flipV="1">
            <a:off x="1184275" y="6145213"/>
            <a:ext cx="1203325" cy="808037"/>
          </a:xfrm>
          <a:prstGeom prst="line">
            <a:avLst/>
          </a:prstGeom>
          <a:noFill/>
          <a:ln w="9360">
            <a:solidFill>
              <a:srgbClr val="00008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89098" name="AutoShape 9"/>
          <p:cNvSpPr>
            <a:spLocks noChangeArrowheads="1"/>
          </p:cNvSpPr>
          <p:nvPr/>
        </p:nvSpPr>
        <p:spPr bwMode="auto">
          <a:xfrm>
            <a:off x="4763" y="4763"/>
            <a:ext cx="8532812" cy="595312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700">
                <a:solidFill>
                  <a:srgbClr val="000000"/>
                </a:solidFill>
              </a:rPr>
              <a:t>Example 1. Professional skills assessment on an assignment </a:t>
            </a:r>
          </a:p>
        </p:txBody>
      </p:sp>
      <p:sp>
        <p:nvSpPr>
          <p:cNvPr id="89099" name="Slide Number Placeholder 10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3285807-44EA-4540-9763-61A6E4C25F20}" type="slidenum">
              <a:rPr lang="en-US" smtClean="0"/>
              <a:pPr/>
              <a:t>82</a:t>
            </a:fld>
            <a:endParaRPr lang="en-US" smtClean="0"/>
          </a:p>
        </p:txBody>
      </p:sp>
      <p:sp>
        <p:nvSpPr>
          <p:cNvPr id="89100" name="Footer Placeholder 1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1"/>
          <p:cNvSpPr txBox="1">
            <a:spLocks noChangeArrowheads="1"/>
          </p:cNvSpPr>
          <p:nvPr/>
        </p:nvSpPr>
        <p:spPr bwMode="auto">
          <a:xfrm>
            <a:off x="755650" y="754063"/>
            <a:ext cx="8567738" cy="1111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hangingPunct="1">
              <a:lnSpc>
                <a:spcPct val="101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200" b="1">
                <a:solidFill>
                  <a:srgbClr val="FFFFFF"/>
                </a:solidFill>
                <a:latin typeface="Verdana" charset="0"/>
              </a:rPr>
              <a:t>Assessing </a:t>
            </a:r>
          </a:p>
        </p:txBody>
      </p:sp>
      <p:pic>
        <p:nvPicPr>
          <p:cNvPr id="901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6850"/>
            <a:ext cx="10080625" cy="6548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90116" name="Text Box 3"/>
          <p:cNvSpPr txBox="1">
            <a:spLocks noChangeArrowheads="1"/>
          </p:cNvSpPr>
          <p:nvPr/>
        </p:nvSpPr>
        <p:spPr bwMode="auto">
          <a:xfrm>
            <a:off x="1951038" y="6972300"/>
            <a:ext cx="8872537" cy="704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5000" rIns="90000" bIns="45000"/>
          <a:lstStyle/>
          <a:p>
            <a:pPr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>
                <a:solidFill>
                  <a:srgbClr val="000080"/>
                </a:solidFill>
              </a:rPr>
              <a:t>Report requirements </a:t>
            </a:r>
            <a:r>
              <a:rPr lang="en-US">
                <a:solidFill>
                  <a:srgbClr val="000000"/>
                </a:solidFill>
              </a:rPr>
              <a:t>use</a:t>
            </a:r>
            <a:r>
              <a:rPr lang="en-US" i="1">
                <a:solidFill>
                  <a:srgbClr val="000000"/>
                </a:solidFill>
              </a:rPr>
              <a:t> </a:t>
            </a:r>
            <a:r>
              <a:rPr lang="en-US">
                <a:solidFill>
                  <a:srgbClr val="FF0000"/>
                </a:solidFill>
              </a:rPr>
              <a:t>program-wide assessment criteria </a:t>
            </a:r>
            <a:r>
              <a:rPr lang="en-US">
                <a:solidFill>
                  <a:srgbClr val="000000"/>
                </a:solidFill>
              </a:rPr>
              <a:t>as expectations for grades.</a:t>
            </a:r>
          </a:p>
          <a:p>
            <a:pPr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>
                <a:solidFill>
                  <a:srgbClr val="000000"/>
                </a:solidFill>
              </a:rPr>
              <a:t>Allow simultaneous grading for (1) course and (2) graduate attribute assessment.</a:t>
            </a:r>
          </a:p>
        </p:txBody>
      </p:sp>
      <p:sp>
        <p:nvSpPr>
          <p:cNvPr id="90117" name="AutoShape 4"/>
          <p:cNvSpPr>
            <a:spLocks noChangeArrowheads="1"/>
          </p:cNvSpPr>
          <p:nvPr/>
        </p:nvSpPr>
        <p:spPr bwMode="auto">
          <a:xfrm>
            <a:off x="4763" y="793750"/>
            <a:ext cx="1785937" cy="5556250"/>
          </a:xfrm>
          <a:prstGeom prst="roundRect">
            <a:avLst>
              <a:gd name="adj" fmla="val 16667"/>
            </a:avLst>
          </a:prstGeom>
          <a:solidFill>
            <a:srgbClr val="0000FF">
              <a:alpha val="2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90118" name="AutoShape 5"/>
          <p:cNvSpPr>
            <a:spLocks noChangeArrowheads="1"/>
          </p:cNvSpPr>
          <p:nvPr/>
        </p:nvSpPr>
        <p:spPr bwMode="auto">
          <a:xfrm>
            <a:off x="5753100" y="595313"/>
            <a:ext cx="1984375" cy="5754687"/>
          </a:xfrm>
          <a:prstGeom prst="roundRect">
            <a:avLst>
              <a:gd name="adj" fmla="val 16667"/>
            </a:avLst>
          </a:prstGeom>
          <a:solidFill>
            <a:srgbClr val="FF0000">
              <a:alpha val="2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90119" name="Line 6"/>
          <p:cNvSpPr>
            <a:spLocks noChangeShapeType="1"/>
          </p:cNvSpPr>
          <p:nvPr/>
        </p:nvSpPr>
        <p:spPr bwMode="auto">
          <a:xfrm flipV="1">
            <a:off x="4564063" y="6145213"/>
            <a:ext cx="1189037" cy="808037"/>
          </a:xfrm>
          <a:prstGeom prst="line">
            <a:avLst/>
          </a:prstGeom>
          <a:noFill/>
          <a:ln w="9360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90120" name="Line 7"/>
          <p:cNvSpPr>
            <a:spLocks noChangeShapeType="1"/>
          </p:cNvSpPr>
          <p:nvPr/>
        </p:nvSpPr>
        <p:spPr bwMode="auto">
          <a:xfrm flipH="1" flipV="1">
            <a:off x="985838" y="6343650"/>
            <a:ext cx="608012" cy="608013"/>
          </a:xfrm>
          <a:prstGeom prst="line">
            <a:avLst/>
          </a:prstGeom>
          <a:noFill/>
          <a:ln w="9360">
            <a:solidFill>
              <a:srgbClr val="00008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90121" name="AutoShape 8"/>
          <p:cNvSpPr>
            <a:spLocks noChangeArrowheads="1"/>
          </p:cNvSpPr>
          <p:nvPr/>
        </p:nvSpPr>
        <p:spPr bwMode="auto">
          <a:xfrm>
            <a:off x="4763" y="4763"/>
            <a:ext cx="8928100" cy="595312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700">
                <a:solidFill>
                  <a:srgbClr val="000000"/>
                </a:solidFill>
              </a:rPr>
              <a:t>Example 2. Communication assessment on a report                  </a:t>
            </a:r>
          </a:p>
        </p:txBody>
      </p:sp>
      <p:sp>
        <p:nvSpPr>
          <p:cNvPr id="90122" name="Slide Number Placeholder 9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F29DA52-060D-4B64-A41D-28531C0C3D8D}" type="slidenum">
              <a:rPr lang="en-US" smtClean="0"/>
              <a:pPr/>
              <a:t>83</a:t>
            </a:fld>
            <a:endParaRPr lang="en-US" smtClean="0"/>
          </a:p>
        </p:txBody>
      </p:sp>
      <p:sp>
        <p:nvSpPr>
          <p:cNvPr id="90123" name="Footer Placeholder 10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9113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AC9F543F-2AC2-4238-AB2A-96E4FCB15D2D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84</a:t>
            </a:fld>
            <a:endParaRPr lang="en-US" smtClean="0"/>
          </a:p>
        </p:txBody>
      </p:sp>
      <p:sp>
        <p:nvSpPr>
          <p:cNvPr id="91140" name="Text Box 1"/>
          <p:cNvSpPr txBox="1">
            <a:spLocks noChangeArrowheads="1"/>
          </p:cNvSpPr>
          <p:nvPr/>
        </p:nvSpPr>
        <p:spPr bwMode="auto">
          <a:xfrm>
            <a:off x="468313" y="166688"/>
            <a:ext cx="9070975" cy="680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>
                <a:solidFill>
                  <a:srgbClr val="000000"/>
                </a:solidFill>
              </a:rPr>
              <a:t>Technology support: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>
                <a:solidFill>
                  <a:srgbClr val="000000"/>
                </a:solidFill>
              </a:rPr>
              <a:t>Learning management systems and outcomes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Learning management systems</a:t>
            </a:r>
          </a:p>
        </p:txBody>
      </p:sp>
      <p:sp>
        <p:nvSpPr>
          <p:cNvPr id="9216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02932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Blackboard: measurement instruments, reporting and tracking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Desire2Learn: “Competencies” tools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Sakai: outcomes, portfolio strength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Moodle: outcomes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Show how outcomes managed in Moodle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9318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2159901D-8D00-4872-9F4F-A10159C7F055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86</a:t>
            </a:fld>
            <a:endParaRPr lang="en-US" smtClean="0"/>
          </a:p>
        </p:txBody>
      </p:sp>
      <p:pic>
        <p:nvPicPr>
          <p:cNvPr id="9318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63" y="1698625"/>
            <a:ext cx="10079037" cy="4138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9318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Selected assessment criteria (“outcomes”)</a:t>
            </a:r>
          </a:p>
        </p:txBody>
      </p:sp>
      <p:sp>
        <p:nvSpPr>
          <p:cNvPr id="93190" name="AutoShape 3"/>
          <p:cNvSpPr>
            <a:spLocks noChangeArrowheads="1"/>
          </p:cNvSpPr>
          <p:nvPr/>
        </p:nvSpPr>
        <p:spPr bwMode="auto">
          <a:xfrm>
            <a:off x="3240088" y="4140200"/>
            <a:ext cx="1439862" cy="1619250"/>
          </a:xfrm>
          <a:prstGeom prst="roundRect">
            <a:avLst>
              <a:gd name="adj" fmla="val 16667"/>
            </a:avLst>
          </a:prstGeom>
          <a:solidFill>
            <a:srgbClr val="0099FF">
              <a:alpha val="20000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93191" name="Line 4"/>
          <p:cNvSpPr>
            <a:spLocks noChangeShapeType="1"/>
          </p:cNvSpPr>
          <p:nvPr/>
        </p:nvSpPr>
        <p:spPr bwMode="auto">
          <a:xfrm flipH="1">
            <a:off x="3957638" y="1260475"/>
            <a:ext cx="903287" cy="28797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93192" name="Text Box 5"/>
          <p:cNvSpPr txBox="1">
            <a:spLocks noChangeArrowheads="1"/>
          </p:cNvSpPr>
          <p:nvPr/>
        </p:nvSpPr>
        <p:spPr bwMode="auto">
          <a:xfrm>
            <a:off x="3779838" y="900113"/>
            <a:ext cx="4679950" cy="539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>
                <a:solidFill>
                  <a:srgbClr val="000000"/>
                </a:solidFill>
              </a:rPr>
              <a:t>Queen's identifiers for assessment criteria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9421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F47BCE7C-1E71-4874-B2D8-9B1390B08C2D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87</a:t>
            </a:fld>
            <a:endParaRPr lang="en-US" smtClean="0"/>
          </a:p>
        </p:txBody>
      </p:sp>
      <p:pic>
        <p:nvPicPr>
          <p:cNvPr id="9421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63" y="1074738"/>
            <a:ext cx="10079037" cy="5386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94213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Moodle online assignments</a:t>
            </a:r>
          </a:p>
        </p:txBody>
      </p:sp>
      <p:sp>
        <p:nvSpPr>
          <p:cNvPr id="94214" name="AutoShape 3"/>
          <p:cNvSpPr>
            <a:spLocks noChangeArrowheads="1"/>
          </p:cNvSpPr>
          <p:nvPr/>
        </p:nvSpPr>
        <p:spPr bwMode="auto">
          <a:xfrm>
            <a:off x="1979613" y="4140200"/>
            <a:ext cx="2519362" cy="539750"/>
          </a:xfrm>
          <a:prstGeom prst="roundRect">
            <a:avLst>
              <a:gd name="adj" fmla="val 16667"/>
            </a:avLst>
          </a:prstGeom>
          <a:solidFill>
            <a:srgbClr val="0099FF">
              <a:alpha val="20000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94215" name="Line 4"/>
          <p:cNvSpPr>
            <a:spLocks noChangeShapeType="1"/>
          </p:cNvSpPr>
          <p:nvPr/>
        </p:nvSpPr>
        <p:spPr bwMode="auto">
          <a:xfrm flipH="1">
            <a:off x="2878138" y="720725"/>
            <a:ext cx="1803400" cy="34194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9523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667C3B2B-6D50-4D77-A1E2-518CA6A7C614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88</a:t>
            </a:fld>
            <a:endParaRPr lang="en-US" smtClean="0"/>
          </a:p>
        </p:txBody>
      </p:sp>
      <p:sp>
        <p:nvSpPr>
          <p:cNvPr id="95236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Assignment upload</a:t>
            </a:r>
          </a:p>
        </p:txBody>
      </p:sp>
      <p:pic>
        <p:nvPicPr>
          <p:cNvPr id="9523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4263" y="1258888"/>
            <a:ext cx="7972425" cy="5019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9625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EFB13BB2-6964-4474-AF3B-4C9FEF1DF9A6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89</a:t>
            </a:fld>
            <a:endParaRPr lang="en-US" smtClean="0"/>
          </a:p>
        </p:txBody>
      </p:sp>
      <p:sp>
        <p:nvSpPr>
          <p:cNvPr id="96260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Outcome grading for assignments</a:t>
            </a:r>
          </a:p>
        </p:txBody>
      </p:sp>
      <p:pic>
        <p:nvPicPr>
          <p:cNvPr id="9626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63" y="1109663"/>
            <a:ext cx="10079037" cy="5316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9728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99B808B0-97D3-43A3-B10E-8C5EDE65F2EE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90</a:t>
            </a:fld>
            <a:endParaRPr lang="en-US" smtClean="0"/>
          </a:p>
        </p:txBody>
      </p:sp>
      <p:sp>
        <p:nvSpPr>
          <p:cNvPr id="9728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Outcome grading - popup</a:t>
            </a:r>
          </a:p>
        </p:txBody>
      </p:sp>
      <p:pic>
        <p:nvPicPr>
          <p:cNvPr id="9728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63" y="769938"/>
            <a:ext cx="10079037" cy="5997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9830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47E2DF35-3186-43A8-B28A-CDD0310D668E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91</a:t>
            </a:fld>
            <a:endParaRPr lang="en-US" smtClean="0"/>
          </a:p>
        </p:txBody>
      </p:sp>
      <p:sp>
        <p:nvSpPr>
          <p:cNvPr id="98308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Gradebook report by outcome</a:t>
            </a:r>
          </a:p>
        </p:txBody>
      </p:sp>
      <p:pic>
        <p:nvPicPr>
          <p:cNvPr id="9830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63" y="1579563"/>
            <a:ext cx="10079037" cy="4378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Moodle development</a:t>
            </a:r>
          </a:p>
        </p:txBody>
      </p:sp>
      <p:sp>
        <p:nvSpPr>
          <p:cNvPr id="993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02932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Customizing Moodle for our purposes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Group upload/grading of assignments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Peer evaluation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Class response system (“clickers”)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Future collaboration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1"/>
          <p:cNvSpPr txBox="1">
            <a:spLocks noChangeArrowheads="1"/>
          </p:cNvSpPr>
          <p:nvPr/>
        </p:nvSpPr>
        <p:spPr bwMode="auto">
          <a:xfrm>
            <a:off x="755650" y="2184400"/>
            <a:ext cx="8567738" cy="4773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1003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Example 3: Knowledge assessment</a:t>
            </a:r>
          </a:p>
        </p:txBody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02932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Calculus instructor asked questions on exam that specifically targeted 3 assessment criteria for “Knowledge”:</a:t>
            </a:r>
          </a:p>
          <a:p>
            <a:pPr marL="863600" lvl="1" indent="-323850" eaLnBrk="1">
              <a:buFont typeface="StarSymbol" charset="0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“Create mathematical descriptions or expressions to model a real-world problem”</a:t>
            </a:r>
          </a:p>
          <a:p>
            <a:pPr marL="863600" lvl="1" indent="-323850" eaLnBrk="1">
              <a:buFont typeface="StarSymbol" charset="0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“Select and describe appropriate tools to solve mathematical problems that arise from modeling a real-world problem”</a:t>
            </a:r>
          </a:p>
          <a:p>
            <a:pPr marL="863600" lvl="1" indent="-323850" eaLnBrk="1">
              <a:buFont typeface="StarSymbol" charset="0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“Use solution to mathematical problems to inform the real-world problem that gave rise to it”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1"/>
          <p:cNvSpPr txBox="1">
            <a:spLocks noChangeArrowheads="1"/>
          </p:cNvSpPr>
          <p:nvPr/>
        </p:nvSpPr>
        <p:spPr bwMode="auto">
          <a:xfrm>
            <a:off x="755650" y="754063"/>
            <a:ext cx="8567738" cy="1111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101379" name="Text Box 2"/>
          <p:cNvSpPr txBox="1">
            <a:spLocks noChangeArrowheads="1"/>
          </p:cNvSpPr>
          <p:nvPr/>
        </p:nvSpPr>
        <p:spPr bwMode="auto">
          <a:xfrm>
            <a:off x="755650" y="2182813"/>
            <a:ext cx="8567738" cy="4854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101380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Example 3: Knowledge assessment</a:t>
            </a:r>
          </a:p>
        </p:txBody>
      </p:sp>
      <p:sp>
        <p:nvSpPr>
          <p:cNvPr id="101381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02932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Calculus exam organized to allow three criteria to be assessed independently: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Students asked to create equation(s) that model a physical system.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Students asked to solve a mathematical expression (“typical” mathematics)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Interpret the meaning of an equation that models a physical system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Marks on those questions used to assess student ability to meet expectations.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ext Box 1"/>
          <p:cNvSpPr txBox="1">
            <a:spLocks noChangeArrowheads="1"/>
          </p:cNvSpPr>
          <p:nvPr/>
        </p:nvSpPr>
        <p:spPr bwMode="auto">
          <a:xfrm>
            <a:off x="755650" y="754063"/>
            <a:ext cx="8567738" cy="1111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102403" name="Text Box 2"/>
          <p:cNvSpPr txBox="1">
            <a:spLocks noChangeArrowheads="1"/>
          </p:cNvSpPr>
          <p:nvPr/>
        </p:nvSpPr>
        <p:spPr bwMode="auto">
          <a:xfrm>
            <a:off x="755650" y="2184400"/>
            <a:ext cx="8567738" cy="4773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102404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Example 4: Problem analysis assessment</a:t>
            </a:r>
          </a:p>
        </p:txBody>
      </p:sp>
      <p:sp>
        <p:nvSpPr>
          <p:cNvPr id="10240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02932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Chemistry instructor asked questions that specifically targeted outcomes for Problem analysis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“Makes valid assumptions and grounded approximations based on available information in solving under-defined problems”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Students asked to solve enthalpy change question, with explicit assumption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Afterward 2 multiple choice questions asked how valid the assumption was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10% below expectations, 40% met expectations, 43% exceeded expectations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1"/>
          <p:cNvSpPr txBox="1">
            <a:spLocks noChangeArrowheads="1"/>
          </p:cNvSpPr>
          <p:nvPr/>
        </p:nvSpPr>
        <p:spPr bwMode="auto">
          <a:xfrm>
            <a:off x="587375" y="6645275"/>
            <a:ext cx="9323388" cy="91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700">
                <a:solidFill>
                  <a:srgbClr val="000000"/>
                </a:solidFill>
              </a:rPr>
              <a:t>Use to evaluate how well students meet expectations and to improve program</a:t>
            </a:r>
          </a:p>
        </p:txBody>
      </p:sp>
      <p:pic>
        <p:nvPicPr>
          <p:cNvPr id="10342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71513" y="1931988"/>
            <a:ext cx="10752138" cy="5010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3428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Histogram of results in First year design course</a:t>
            </a:r>
          </a:p>
        </p:txBody>
      </p:sp>
      <p:sp>
        <p:nvSpPr>
          <p:cNvPr id="10342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0DADBA4-E12D-4975-A5AE-0D35F0362377}" type="slidenum">
              <a:rPr lang="en-US" smtClean="0"/>
              <a:pPr/>
              <a:t>96</a:t>
            </a:fld>
            <a:endParaRPr lang="en-US" smtClean="0"/>
          </a:p>
        </p:txBody>
      </p:sp>
      <p:sp>
        <p:nvSpPr>
          <p:cNvPr id="10343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20650"/>
            <a:ext cx="9070975" cy="598488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Resources/time commitment</a:t>
            </a:r>
          </a:p>
        </p:txBody>
      </p:sp>
      <p:sp>
        <p:nvSpPr>
          <p:cNvPr id="10445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184900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Creating assessment criteria: 7 committees of approximately 5 people who each met about 4 times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Mapping criteria to a course and creating rubrics for assessment: ~ 10 hours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Large scale curricular changes: ~10 person committee, most of whom had 1 course relief bought out by dean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Coordination (resource gathering, planning, curricular planning): ~40% of a position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Graduating year process (September 2010)</a:t>
            </a:r>
          </a:p>
        </p:txBody>
      </p:sp>
      <p:sp>
        <p:nvSpPr>
          <p:cNvPr id="1054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02932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Forming group of capstone course instructors to look at sharing resources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Develop discipline-specific expectations on top of program wide expectations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Assess most professional skills in capstone courses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141288"/>
            <a:ext cx="9070975" cy="560387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Conclusion</a:t>
            </a:r>
          </a:p>
        </p:txBody>
      </p:sp>
      <p:sp>
        <p:nvSpPr>
          <p:cNvPr id="1064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3238" y="900113"/>
            <a:ext cx="9070975" cy="602932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Resources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Assessment criteria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mtClean="0"/>
              <a:t>Technology support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alibri"/>
        <a:ea typeface="Bitstream Vera Sans"/>
        <a:cs typeface="Bitstream Vera Sans"/>
      </a:majorFont>
      <a:minorFont>
        <a:latin typeface="Calibri"/>
        <a:ea typeface="Bitstream Vera Sans"/>
        <a:cs typeface="Bitstream Vera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102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Calibri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102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Calibri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4087</TotalTime>
  <Words>5642</Words>
  <Application>Microsoft Macintosh PowerPoint</Application>
  <PresentationFormat>Custom</PresentationFormat>
  <Paragraphs>1158</Paragraphs>
  <Slides>99</Slides>
  <Notes>79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99</vt:i4>
      </vt:variant>
    </vt:vector>
  </HeadingPairs>
  <TitlesOfParts>
    <vt:vector size="100" baseType="lpstr">
      <vt:lpstr>Office Theme</vt:lpstr>
      <vt:lpstr>Slide 1</vt:lpstr>
      <vt:lpstr>Objectives</vt:lpstr>
      <vt:lpstr>Administrative issues</vt:lpstr>
      <vt:lpstr>Graduate attributes =&gt; Quality assurance process</vt:lpstr>
      <vt:lpstr>Graduate attribute assessment</vt:lpstr>
      <vt:lpstr>Inputs and Outcomes</vt:lpstr>
      <vt:lpstr>Broader push for outcomes assessment</vt:lpstr>
      <vt:lpstr>University Undergraduate Degree Level Expectations</vt:lpstr>
      <vt:lpstr>Perspective: Sec 3.1 of CEAB Procedures</vt:lpstr>
      <vt:lpstr>12 graduate attributes</vt:lpstr>
      <vt:lpstr>CEAB GA assessment instructions (2010)</vt:lpstr>
      <vt:lpstr>Setting up a process</vt:lpstr>
      <vt:lpstr>Aside: Idealistic course development process</vt:lpstr>
      <vt:lpstr>Program-wide assessment process flow</vt:lpstr>
      <vt:lpstr>Program-wide assessment process flow</vt:lpstr>
      <vt:lpstr>Creating Program objectives</vt:lpstr>
      <vt:lpstr>Program-wide assessment process flow</vt:lpstr>
      <vt:lpstr>Why indicators?</vt:lpstr>
      <vt:lpstr>Indicators: examples</vt:lpstr>
      <vt:lpstr>Establishing Indicators</vt:lpstr>
      <vt:lpstr>Indicators</vt:lpstr>
      <vt:lpstr>Indicators</vt:lpstr>
      <vt:lpstr>Problematic indicators</vt:lpstr>
      <vt:lpstr>Taxonomy</vt:lpstr>
      <vt:lpstr>Verbs for cognitive skills</vt:lpstr>
      <vt:lpstr>Slide 26</vt:lpstr>
      <vt:lpstr>Defining Indicators for your Program (10 min)</vt:lpstr>
      <vt:lpstr>Follow-up to identifying Indicators </vt:lpstr>
      <vt:lpstr>Resources on Indicators</vt:lpstr>
      <vt:lpstr>ECE indicators</vt:lpstr>
      <vt:lpstr>Program-wide assessment process flow</vt:lpstr>
      <vt:lpstr>Where can we assess students?</vt:lpstr>
      <vt:lpstr>Curriculum Mapping </vt:lpstr>
      <vt:lpstr>Curriculum mapping surveying</vt:lpstr>
      <vt:lpstr>Two approaches to mapping</vt:lpstr>
      <vt:lpstr>ITU Analysis (UCalgary): Introduced</vt:lpstr>
      <vt:lpstr>ITU Analysis: Taught</vt:lpstr>
      <vt:lpstr>ITU Analysis: Utilized</vt:lpstr>
      <vt:lpstr>Attributes to courses: Lifelong learning</vt:lpstr>
      <vt:lpstr>Courses to attributes: First year</vt:lpstr>
      <vt:lpstr>Example: ABET recommends mapping tables</vt:lpstr>
      <vt:lpstr>Program-wide assessment process flow</vt:lpstr>
      <vt:lpstr>Assessment tools</vt:lpstr>
      <vt:lpstr>Assessment tools</vt:lpstr>
      <vt:lpstr>Instructors: “We do assess outcomes – by grades”</vt:lpstr>
      <vt:lpstr>External assessment tools</vt:lpstr>
      <vt:lpstr>Targets and thresholds</vt:lpstr>
      <vt:lpstr>Rubrics</vt:lpstr>
      <vt:lpstr>Rubric example</vt:lpstr>
      <vt:lpstr>Task: Assessment tools (5 min)</vt:lpstr>
      <vt:lpstr>Example: Knowledge assessment</vt:lpstr>
      <vt:lpstr>Indicator 1:</vt:lpstr>
      <vt:lpstr>Indicator 2:</vt:lpstr>
      <vt:lpstr>Indicator 2:</vt:lpstr>
      <vt:lpstr>Example: Knowledge assessment</vt:lpstr>
      <vt:lpstr>Program-wide assessment process flow</vt:lpstr>
      <vt:lpstr>Principles of Measurement</vt:lpstr>
      <vt:lpstr>Is this data useful?</vt:lpstr>
      <vt:lpstr>Data gathering and storage</vt:lpstr>
      <vt:lpstr>E.g. Assessment on exam</vt:lpstr>
      <vt:lpstr>Student perspectives</vt:lpstr>
      <vt:lpstr>Program-wide assessment process flow</vt:lpstr>
      <vt:lpstr>Now that we have data… analyze and evaluate</vt:lpstr>
      <vt:lpstr>Results: example</vt:lpstr>
      <vt:lpstr>Program-wide assessment process flow</vt:lpstr>
      <vt:lpstr>Program improvement</vt:lpstr>
      <vt:lpstr>Slide 67</vt:lpstr>
      <vt:lpstr>Faculty buy-in</vt:lpstr>
      <vt:lpstr>General advice</vt:lpstr>
      <vt:lpstr>Future support: EGAD Project</vt:lpstr>
      <vt:lpstr>Conclusion</vt:lpstr>
      <vt:lpstr>Discussion</vt:lpstr>
      <vt:lpstr>Slide 73</vt:lpstr>
      <vt:lpstr>Queen's Engineering:Long-term goals</vt:lpstr>
      <vt:lpstr>Queen's University process</vt:lpstr>
      <vt:lpstr>Working groups</vt:lpstr>
      <vt:lpstr>Assessment criteria</vt:lpstr>
      <vt:lpstr>Indicator mapping</vt:lpstr>
      <vt:lpstr>Course implementation</vt:lpstr>
      <vt:lpstr>Linking indicators to courses</vt:lpstr>
      <vt:lpstr>Specific examples</vt:lpstr>
      <vt:lpstr>Slide 82</vt:lpstr>
      <vt:lpstr>Slide 83</vt:lpstr>
      <vt:lpstr>Slide 84</vt:lpstr>
      <vt:lpstr>Learning management systems</vt:lpstr>
      <vt:lpstr>Selected assessment criteria (“outcomes”)</vt:lpstr>
      <vt:lpstr>Moodle online assignments</vt:lpstr>
      <vt:lpstr>Assignment upload</vt:lpstr>
      <vt:lpstr>Outcome grading for assignments</vt:lpstr>
      <vt:lpstr>Outcome grading - popup</vt:lpstr>
      <vt:lpstr>Gradebook report by outcome</vt:lpstr>
      <vt:lpstr>Moodle development</vt:lpstr>
      <vt:lpstr>Example 3: Knowledge assessment</vt:lpstr>
      <vt:lpstr>Example 3: Knowledge assessment</vt:lpstr>
      <vt:lpstr>Example 4: Problem analysis assessment</vt:lpstr>
      <vt:lpstr>Histogram of results in First year design course</vt:lpstr>
      <vt:lpstr>Resources/time commitment</vt:lpstr>
      <vt:lpstr>Graduating year process (September 2010)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Brian Frank</dc:creator>
  <cp:lastModifiedBy>Sue Fostaty Young</cp:lastModifiedBy>
  <cp:revision>151</cp:revision>
  <cp:lastPrinted>1601-01-01T00:00:00Z</cp:lastPrinted>
  <dcterms:created xsi:type="dcterms:W3CDTF">2011-05-25T11:28:37Z</dcterms:created>
  <dcterms:modified xsi:type="dcterms:W3CDTF">2011-05-25T11:29:13Z</dcterms:modified>
</cp:coreProperties>
</file>